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2" r:id="rId3"/>
    <p:sldId id="263" r:id="rId4"/>
    <p:sldId id="265" r:id="rId5"/>
    <p:sldId id="266" r:id="rId6"/>
    <p:sldId id="264" r:id="rId7"/>
    <p:sldId id="303" r:id="rId8"/>
    <p:sldId id="267" r:id="rId9"/>
    <p:sldId id="302" r:id="rId10"/>
    <p:sldId id="304" r:id="rId11"/>
    <p:sldId id="305" r:id="rId12"/>
    <p:sldId id="306" r:id="rId13"/>
    <p:sldId id="307" r:id="rId14"/>
    <p:sldId id="308" r:id="rId15"/>
    <p:sldId id="288" r:id="rId16"/>
    <p:sldId id="289" r:id="rId17"/>
    <p:sldId id="309" r:id="rId18"/>
    <p:sldId id="310" r:id="rId19"/>
    <p:sldId id="311" r:id="rId20"/>
    <p:sldId id="312" r:id="rId21"/>
    <p:sldId id="313" r:id="rId22"/>
    <p:sldId id="268" r:id="rId23"/>
    <p:sldId id="269" r:id="rId24"/>
    <p:sldId id="270" r:id="rId25"/>
    <p:sldId id="271" r:id="rId26"/>
    <p:sldId id="272" r:id="rId27"/>
    <p:sldId id="314"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19" autoAdjust="0"/>
    <p:restoredTop sz="94660"/>
  </p:normalViewPr>
  <p:slideViewPr>
    <p:cSldViewPr>
      <p:cViewPr>
        <p:scale>
          <a:sx n="97" d="100"/>
          <a:sy n="97" d="100"/>
        </p:scale>
        <p:origin x="-114" y="-324"/>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98BCA24C-0FEC-4062-B4FA-FA072C825217}" type="datetimeFigureOut">
              <a:rPr lang="en-US" smtClean="0"/>
              <a:pPr/>
              <a:t>12/14/2011</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9D1DAF22-1F6F-41F2-96D3-152FCC8553E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BCA24C-0FEC-4062-B4FA-FA072C825217}" type="datetimeFigureOut">
              <a:rPr lang="en-US" smtClean="0"/>
              <a:pPr/>
              <a:t>12/14/2011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DAF22-1F6F-41F2-96D3-152FCC8553E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BCA24C-0FEC-4062-B4FA-FA072C825217}" type="datetimeFigureOut">
              <a:rPr lang="en-US" smtClean="0"/>
              <a:pPr/>
              <a:t>12/14/2011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DAF22-1F6F-41F2-96D3-152FCC8553E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98BCA24C-0FEC-4062-B4FA-FA072C825217}" type="datetimeFigureOut">
              <a:rPr lang="en-US" smtClean="0"/>
              <a:pPr/>
              <a:t>12/14/2011</a:t>
            </a:fld>
            <a:endParaRPr lang="en-US"/>
          </a:p>
        </p:txBody>
      </p:sp>
      <p:sp>
        <p:nvSpPr>
          <p:cNvPr id="9" name="Slide Number Placeholder 8"/>
          <p:cNvSpPr>
            <a:spLocks noGrp="1"/>
          </p:cNvSpPr>
          <p:nvPr>
            <p:ph type="sldNum" sz="quarter" idx="15"/>
          </p:nvPr>
        </p:nvSpPr>
        <p:spPr/>
        <p:txBody>
          <a:bodyPr rtlCol="0"/>
          <a:lstStyle/>
          <a:p>
            <a:fld id="{9D1DAF22-1F6F-41F2-96D3-152FCC8553E0}"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98BCA24C-0FEC-4062-B4FA-FA072C825217}" type="datetimeFigureOut">
              <a:rPr lang="en-US" smtClean="0"/>
              <a:pPr/>
              <a:t>12/14/2011</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9D1DAF22-1F6F-41F2-96D3-152FCC8553E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98BCA24C-0FEC-4062-B4FA-FA072C825217}" type="datetimeFigureOut">
              <a:rPr lang="en-US" smtClean="0"/>
              <a:pPr/>
              <a:t>12/14/2011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DAF22-1F6F-41F2-96D3-152FCC8553E0}"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98BCA24C-0FEC-4062-B4FA-FA072C825217}" type="datetimeFigureOut">
              <a:rPr lang="en-US" smtClean="0"/>
              <a:pPr/>
              <a:t>12/14/2011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1DAF22-1F6F-41F2-96D3-152FCC8553E0}"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98BCA24C-0FEC-4062-B4FA-FA072C825217}" type="datetimeFigureOut">
              <a:rPr lang="en-US" smtClean="0"/>
              <a:pPr/>
              <a:t>12/14/2011</a:t>
            </a:fld>
            <a:endParaRPr lang="en-US"/>
          </a:p>
        </p:txBody>
      </p:sp>
      <p:sp>
        <p:nvSpPr>
          <p:cNvPr id="7" name="Slide Number Placeholder 6"/>
          <p:cNvSpPr>
            <a:spLocks noGrp="1"/>
          </p:cNvSpPr>
          <p:nvPr>
            <p:ph type="sldNum" sz="quarter" idx="11"/>
          </p:nvPr>
        </p:nvSpPr>
        <p:spPr/>
        <p:txBody>
          <a:bodyPr rtlCol="0"/>
          <a:lstStyle/>
          <a:p>
            <a:fld id="{9D1DAF22-1F6F-41F2-96D3-152FCC8553E0}"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CA24C-0FEC-4062-B4FA-FA072C825217}" type="datetimeFigureOut">
              <a:rPr lang="en-US" smtClean="0"/>
              <a:pPr/>
              <a:t>12/14/2011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1DAF22-1F6F-41F2-96D3-152FCC8553E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98BCA24C-0FEC-4062-B4FA-FA072C825217}" type="datetimeFigureOut">
              <a:rPr lang="en-US" smtClean="0"/>
              <a:pPr/>
              <a:t>12/14/2011</a:t>
            </a:fld>
            <a:endParaRPr lang="en-US"/>
          </a:p>
        </p:txBody>
      </p:sp>
      <p:sp>
        <p:nvSpPr>
          <p:cNvPr id="22" name="Slide Number Placeholder 21"/>
          <p:cNvSpPr>
            <a:spLocks noGrp="1"/>
          </p:cNvSpPr>
          <p:nvPr>
            <p:ph type="sldNum" sz="quarter" idx="15"/>
          </p:nvPr>
        </p:nvSpPr>
        <p:spPr/>
        <p:txBody>
          <a:bodyPr rtlCol="0"/>
          <a:lstStyle/>
          <a:p>
            <a:fld id="{9D1DAF22-1F6F-41F2-96D3-152FCC8553E0}"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8BCA24C-0FEC-4062-B4FA-FA072C825217}" type="datetimeFigureOut">
              <a:rPr lang="en-US" smtClean="0"/>
              <a:pPr/>
              <a:t>12/14/2011</a:t>
            </a:fld>
            <a:endParaRPr lang="en-US"/>
          </a:p>
        </p:txBody>
      </p:sp>
      <p:sp>
        <p:nvSpPr>
          <p:cNvPr id="18" name="Slide Number Placeholder 17"/>
          <p:cNvSpPr>
            <a:spLocks noGrp="1"/>
          </p:cNvSpPr>
          <p:nvPr>
            <p:ph type="sldNum" sz="quarter" idx="11"/>
          </p:nvPr>
        </p:nvSpPr>
        <p:spPr/>
        <p:txBody>
          <a:bodyPr rtlCol="0"/>
          <a:lstStyle/>
          <a:p>
            <a:fld id="{9D1DAF22-1F6F-41F2-96D3-152FCC8553E0}"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98BCA24C-0FEC-4062-B4FA-FA072C825217}" type="datetimeFigureOut">
              <a:rPr lang="en-US" smtClean="0"/>
              <a:pPr/>
              <a:t>12/14/2011</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9D1DAF22-1F6F-41F2-96D3-152FCC8553E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CAF-assay</a:t>
            </a:r>
            <a:endParaRPr lang="en-US" dirty="0"/>
          </a:p>
        </p:txBody>
      </p:sp>
      <p:sp>
        <p:nvSpPr>
          <p:cNvPr id="3" name="Subtitle 2"/>
          <p:cNvSpPr>
            <a:spLocks noGrp="1"/>
          </p:cNvSpPr>
          <p:nvPr>
            <p:ph type="subTitle" idx="1"/>
          </p:nvPr>
        </p:nvSpPr>
        <p:spPr/>
        <p:txBody>
          <a:bodyPr>
            <a:normAutofit lnSpcReduction="10000"/>
          </a:bodyPr>
          <a:lstStyle/>
          <a:p>
            <a:r>
              <a:rPr lang="en-US" dirty="0" smtClean="0"/>
              <a:t>The Cold and Flue Lateral Flow Assay</a:t>
            </a:r>
          </a:p>
          <a:p>
            <a:endParaRPr lang="en-US" dirty="0"/>
          </a:p>
          <a:p>
            <a:endParaRPr lang="en-US" dirty="0" smtClean="0"/>
          </a:p>
          <a:p>
            <a:r>
              <a:rPr lang="en-US" dirty="0" smtClean="0"/>
              <a:t>By: Michael Basov, Watson Blair, and Jon Prato</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971800" y="533400"/>
            <a:ext cx="5829300" cy="3143250"/>
          </a:xfrm>
          <a:prstGeom prst="rect">
            <a:avLst/>
          </a:prstGeom>
        </p:spPr>
      </p:pic>
    </p:spTree>
    <p:extLst>
      <p:ext uri="{BB962C8B-B14F-4D97-AF65-F5344CB8AC3E}">
        <p14:creationId xmlns:p14="http://schemas.microsoft.com/office/powerpoint/2010/main" xmlns="" val="11393891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Business Model &amp; Objectives</a:t>
            </a:r>
            <a:endParaRPr lang="en-US" sz="4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xmlns="" val="1469215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year Objectives</a:t>
            </a:r>
            <a:endParaRPr lang="en-US" dirty="0"/>
          </a:p>
        </p:txBody>
      </p:sp>
      <p:sp>
        <p:nvSpPr>
          <p:cNvPr id="3" name="Content Placeholder 2"/>
          <p:cNvSpPr>
            <a:spLocks noGrp="1"/>
          </p:cNvSpPr>
          <p:nvPr>
            <p:ph sz="quarter" idx="1"/>
          </p:nvPr>
        </p:nvSpPr>
        <p:spPr/>
        <p:txBody>
          <a:bodyPr/>
          <a:lstStyle/>
          <a:p>
            <a:pPr marL="457200" indent="-457200">
              <a:buFont typeface="+mj-lt"/>
              <a:buAutoNum type="arabicPeriod"/>
            </a:pPr>
            <a:r>
              <a:rPr lang="en-US" dirty="0" smtClean="0"/>
              <a:t>Raise Series A Funding to develop CAF-Assay</a:t>
            </a:r>
          </a:p>
          <a:p>
            <a:pPr marL="457200" indent="-457200">
              <a:buFont typeface="+mj-lt"/>
              <a:buAutoNum type="arabicPeriod"/>
            </a:pPr>
            <a:endParaRPr lang="en-US" dirty="0"/>
          </a:p>
          <a:p>
            <a:pPr marL="457200" indent="-457200">
              <a:buFont typeface="+mj-lt"/>
              <a:buAutoNum type="arabicPeriod"/>
            </a:pPr>
            <a:r>
              <a:rPr lang="en-US" dirty="0" smtClean="0"/>
              <a:t>Secure four long-term contracts in Year 1</a:t>
            </a:r>
          </a:p>
          <a:p>
            <a:pPr marL="457200" indent="-457200">
              <a:buFont typeface="+mj-lt"/>
              <a:buAutoNum type="arabicPeriod"/>
            </a:pPr>
            <a:endParaRPr lang="en-US" dirty="0"/>
          </a:p>
          <a:p>
            <a:pPr marL="457200" indent="-457200">
              <a:buFont typeface="+mj-lt"/>
              <a:buAutoNum type="arabicPeriod"/>
            </a:pPr>
            <a:r>
              <a:rPr lang="en-US" dirty="0" smtClean="0"/>
              <a:t>Reach profitability by Year 2</a:t>
            </a:r>
          </a:p>
          <a:p>
            <a:pPr marL="457200" indent="-457200">
              <a:buFont typeface="+mj-lt"/>
              <a:buAutoNum type="arabicPeriod"/>
            </a:pPr>
            <a:endParaRPr lang="en-US" dirty="0"/>
          </a:p>
          <a:p>
            <a:pPr marL="457200" indent="-457200">
              <a:buFont typeface="+mj-lt"/>
              <a:buAutoNum type="arabicPeriod"/>
            </a:pPr>
            <a:r>
              <a:rPr lang="en-US" dirty="0" smtClean="0"/>
              <a:t>Position ourselves as the leading home diagnostics company in the United States</a:t>
            </a:r>
          </a:p>
          <a:p>
            <a:pPr marL="457200" indent="-457200">
              <a:buFont typeface="+mj-lt"/>
              <a:buAutoNum type="arabicPeriod"/>
            </a:pPr>
            <a:endParaRPr lang="en-US" dirty="0"/>
          </a:p>
          <a:p>
            <a:pPr marL="457200" indent="-457200">
              <a:buFont typeface="+mj-lt"/>
              <a:buAutoNum type="arabicPeriod"/>
            </a:pPr>
            <a:r>
              <a:rPr lang="en-US" dirty="0" smtClean="0"/>
              <a:t>Create a two tiered marketing approach</a:t>
            </a:r>
            <a:endParaRPr lang="en-US" dirty="0"/>
          </a:p>
        </p:txBody>
      </p:sp>
    </p:spTree>
    <p:extLst>
      <p:ext uri="{BB962C8B-B14F-4D97-AF65-F5344CB8AC3E}">
        <p14:creationId xmlns:p14="http://schemas.microsoft.com/office/powerpoint/2010/main" xmlns="" val="502103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Start-up Capital	</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xmlns="" val="2845533177"/>
              </p:ext>
            </p:extLst>
          </p:nvPr>
        </p:nvGraphicFramePr>
        <p:xfrm>
          <a:off x="3886200" y="2667000"/>
          <a:ext cx="3909556" cy="3714873"/>
        </p:xfrm>
        <a:graphic>
          <a:graphicData uri="http://schemas.openxmlformats.org/drawingml/2006/table">
            <a:tbl>
              <a:tblPr firstRow="1" firstCol="1" bandRow="1">
                <a:tableStyleId>{5C22544A-7EE6-4342-B048-85BDC9FD1C3A}</a:tableStyleId>
              </a:tblPr>
              <a:tblGrid>
                <a:gridCol w="1954778"/>
                <a:gridCol w="1954778"/>
              </a:tblGrid>
              <a:tr h="340161">
                <a:tc>
                  <a:txBody>
                    <a:bodyPr/>
                    <a:lstStyle/>
                    <a:p>
                      <a:pPr marL="457200" marR="0" lvl="1" algn="l">
                        <a:lnSpc>
                          <a:spcPct val="115000"/>
                        </a:lnSpc>
                        <a:spcBef>
                          <a:spcPts val="0"/>
                        </a:spcBef>
                        <a:spcAft>
                          <a:spcPts val="0"/>
                        </a:spcAft>
                      </a:pPr>
                      <a:r>
                        <a:rPr lang="en-US" sz="1200" b="1" dirty="0" smtClean="0">
                          <a:effectLst/>
                        </a:rPr>
                        <a:t>Item</a:t>
                      </a:r>
                      <a:endParaRPr lang="en-US" sz="1200" b="1" dirty="0">
                        <a:solidFill>
                          <a:srgbClr val="365F91"/>
                        </a:solidFill>
                        <a:effectLst/>
                        <a:latin typeface="Times New Roman"/>
                        <a:ea typeface="Calibri"/>
                        <a:cs typeface="Times New Roman"/>
                      </a:endParaRPr>
                    </a:p>
                  </a:txBody>
                  <a:tcPr marL="25479" marR="25479" marT="0" marB="0"/>
                </a:tc>
                <a:tc>
                  <a:txBody>
                    <a:bodyPr/>
                    <a:lstStyle/>
                    <a:p>
                      <a:pPr marL="457200" marR="0" lvl="1" algn="l">
                        <a:lnSpc>
                          <a:spcPct val="115000"/>
                        </a:lnSpc>
                        <a:spcBef>
                          <a:spcPts val="0"/>
                        </a:spcBef>
                        <a:spcAft>
                          <a:spcPts val="0"/>
                        </a:spcAft>
                      </a:pPr>
                      <a:r>
                        <a:rPr lang="en-US" sz="1200" dirty="0" smtClean="0">
                          <a:effectLst/>
                        </a:rPr>
                        <a:t>Cost</a:t>
                      </a:r>
                      <a:endParaRPr lang="en-US" sz="1200" dirty="0">
                        <a:solidFill>
                          <a:srgbClr val="365F91"/>
                        </a:solidFill>
                        <a:effectLst/>
                        <a:latin typeface="Times New Roman"/>
                        <a:ea typeface="Calibri"/>
                        <a:cs typeface="Times New Roman"/>
                      </a:endParaRPr>
                    </a:p>
                  </a:txBody>
                  <a:tcPr marL="25479" marR="25479" marT="0" marB="0"/>
                </a:tc>
              </a:tr>
              <a:tr h="416361">
                <a:tc>
                  <a:txBody>
                    <a:bodyPr/>
                    <a:lstStyle/>
                    <a:p>
                      <a:pPr marL="457200" marR="0" lvl="1" algn="l">
                        <a:lnSpc>
                          <a:spcPct val="115000"/>
                        </a:lnSpc>
                        <a:spcBef>
                          <a:spcPts val="0"/>
                        </a:spcBef>
                        <a:spcAft>
                          <a:spcPts val="0"/>
                        </a:spcAft>
                      </a:pPr>
                      <a:r>
                        <a:rPr lang="en-US" sz="1200" b="0" dirty="0">
                          <a:effectLst/>
                        </a:rPr>
                        <a:t>Marketing</a:t>
                      </a:r>
                      <a:endParaRPr lang="en-US" sz="1200" b="0" dirty="0">
                        <a:solidFill>
                          <a:srgbClr val="365F91"/>
                        </a:solidFill>
                        <a:effectLst/>
                        <a:latin typeface="Times New Roman"/>
                        <a:ea typeface="Calibri"/>
                        <a:cs typeface="Times New Roman"/>
                      </a:endParaRPr>
                    </a:p>
                  </a:txBody>
                  <a:tcPr marL="25479" marR="25479" marT="0" marB="0"/>
                </a:tc>
                <a:tc>
                  <a:txBody>
                    <a:bodyPr/>
                    <a:lstStyle/>
                    <a:p>
                      <a:pPr marL="457200" marR="0" lvl="1" algn="l">
                        <a:lnSpc>
                          <a:spcPct val="115000"/>
                        </a:lnSpc>
                        <a:spcBef>
                          <a:spcPts val="0"/>
                        </a:spcBef>
                        <a:spcAft>
                          <a:spcPts val="0"/>
                        </a:spcAft>
                      </a:pPr>
                      <a:r>
                        <a:rPr lang="en-US" sz="1200" dirty="0">
                          <a:effectLst/>
                        </a:rPr>
                        <a:t>$20,000</a:t>
                      </a:r>
                      <a:endParaRPr lang="en-US" sz="1200" dirty="0">
                        <a:solidFill>
                          <a:srgbClr val="365F91"/>
                        </a:solidFill>
                        <a:effectLst/>
                        <a:latin typeface="Times New Roman"/>
                        <a:ea typeface="Calibri"/>
                        <a:cs typeface="Times New Roman"/>
                      </a:endParaRPr>
                    </a:p>
                  </a:txBody>
                  <a:tcPr marL="25479" marR="25479" marT="0" marB="0"/>
                </a:tc>
              </a:tr>
              <a:tr h="416361">
                <a:tc>
                  <a:txBody>
                    <a:bodyPr/>
                    <a:lstStyle/>
                    <a:p>
                      <a:pPr marL="457200" marR="0" lvl="1" algn="l">
                        <a:lnSpc>
                          <a:spcPct val="115000"/>
                        </a:lnSpc>
                        <a:spcBef>
                          <a:spcPts val="0"/>
                        </a:spcBef>
                        <a:spcAft>
                          <a:spcPts val="0"/>
                        </a:spcAft>
                      </a:pPr>
                      <a:r>
                        <a:rPr lang="en-US" sz="1200" b="0" dirty="0">
                          <a:effectLst/>
                        </a:rPr>
                        <a:t>Insurance</a:t>
                      </a:r>
                      <a:endParaRPr lang="en-US" sz="1200" b="0" dirty="0">
                        <a:solidFill>
                          <a:srgbClr val="365F91"/>
                        </a:solidFill>
                        <a:effectLst/>
                        <a:latin typeface="Times New Roman"/>
                        <a:ea typeface="Calibri"/>
                        <a:cs typeface="Times New Roman"/>
                      </a:endParaRPr>
                    </a:p>
                  </a:txBody>
                  <a:tcPr marL="25479" marR="25479" marT="0" marB="0"/>
                </a:tc>
                <a:tc>
                  <a:txBody>
                    <a:bodyPr/>
                    <a:lstStyle/>
                    <a:p>
                      <a:pPr marL="457200" marR="0" lvl="1" algn="l">
                        <a:lnSpc>
                          <a:spcPct val="115000"/>
                        </a:lnSpc>
                        <a:spcBef>
                          <a:spcPts val="0"/>
                        </a:spcBef>
                        <a:spcAft>
                          <a:spcPts val="0"/>
                        </a:spcAft>
                      </a:pPr>
                      <a:r>
                        <a:rPr lang="en-US" sz="1200">
                          <a:effectLst/>
                        </a:rPr>
                        <a:t>$5,000</a:t>
                      </a:r>
                      <a:endParaRPr lang="en-US" sz="1200">
                        <a:solidFill>
                          <a:srgbClr val="365F91"/>
                        </a:solidFill>
                        <a:effectLst/>
                        <a:latin typeface="Times New Roman"/>
                        <a:ea typeface="Calibri"/>
                        <a:cs typeface="Times New Roman"/>
                      </a:endParaRPr>
                    </a:p>
                  </a:txBody>
                  <a:tcPr marL="25479" marR="25479" marT="0" marB="0"/>
                </a:tc>
              </a:tr>
              <a:tr h="416361">
                <a:tc>
                  <a:txBody>
                    <a:bodyPr/>
                    <a:lstStyle/>
                    <a:p>
                      <a:pPr marL="457200" marR="0" lvl="1" algn="l">
                        <a:lnSpc>
                          <a:spcPct val="115000"/>
                        </a:lnSpc>
                        <a:spcBef>
                          <a:spcPts val="0"/>
                        </a:spcBef>
                        <a:spcAft>
                          <a:spcPts val="0"/>
                        </a:spcAft>
                      </a:pPr>
                      <a:r>
                        <a:rPr lang="en-US" sz="1200" b="0" dirty="0">
                          <a:effectLst/>
                        </a:rPr>
                        <a:t>Rent</a:t>
                      </a:r>
                      <a:endParaRPr lang="en-US" sz="1200" b="0" dirty="0">
                        <a:solidFill>
                          <a:srgbClr val="365F91"/>
                        </a:solidFill>
                        <a:effectLst/>
                        <a:latin typeface="Times New Roman"/>
                        <a:ea typeface="Calibri"/>
                        <a:cs typeface="Times New Roman"/>
                      </a:endParaRPr>
                    </a:p>
                  </a:txBody>
                  <a:tcPr marL="25479" marR="25479" marT="0" marB="0"/>
                </a:tc>
                <a:tc>
                  <a:txBody>
                    <a:bodyPr/>
                    <a:lstStyle/>
                    <a:p>
                      <a:pPr marL="457200" marR="0" lvl="1" algn="l">
                        <a:lnSpc>
                          <a:spcPct val="115000"/>
                        </a:lnSpc>
                        <a:spcBef>
                          <a:spcPts val="0"/>
                        </a:spcBef>
                        <a:spcAft>
                          <a:spcPts val="0"/>
                        </a:spcAft>
                      </a:pPr>
                      <a:r>
                        <a:rPr lang="en-US" sz="1200" dirty="0">
                          <a:effectLst/>
                        </a:rPr>
                        <a:t>$4,000</a:t>
                      </a:r>
                      <a:endParaRPr lang="en-US" sz="1200" dirty="0">
                        <a:solidFill>
                          <a:srgbClr val="365F91"/>
                        </a:solidFill>
                        <a:effectLst/>
                        <a:latin typeface="Times New Roman"/>
                        <a:ea typeface="Calibri"/>
                        <a:cs typeface="Times New Roman"/>
                      </a:endParaRPr>
                    </a:p>
                  </a:txBody>
                  <a:tcPr marL="25479" marR="25479" marT="0" marB="0"/>
                </a:tc>
              </a:tr>
              <a:tr h="416361">
                <a:tc>
                  <a:txBody>
                    <a:bodyPr/>
                    <a:lstStyle/>
                    <a:p>
                      <a:pPr marL="457200" marR="0" lvl="1" algn="l">
                        <a:lnSpc>
                          <a:spcPct val="115000"/>
                        </a:lnSpc>
                        <a:spcBef>
                          <a:spcPts val="0"/>
                        </a:spcBef>
                        <a:spcAft>
                          <a:spcPts val="0"/>
                        </a:spcAft>
                      </a:pPr>
                      <a:r>
                        <a:rPr lang="en-US" sz="1200" b="0" dirty="0">
                          <a:effectLst/>
                        </a:rPr>
                        <a:t>Equipment</a:t>
                      </a:r>
                      <a:endParaRPr lang="en-US" sz="1200" b="0" dirty="0">
                        <a:solidFill>
                          <a:srgbClr val="365F91"/>
                        </a:solidFill>
                        <a:effectLst/>
                        <a:latin typeface="Times New Roman"/>
                        <a:ea typeface="Calibri"/>
                        <a:cs typeface="Times New Roman"/>
                      </a:endParaRPr>
                    </a:p>
                  </a:txBody>
                  <a:tcPr marL="25479" marR="25479" marT="0" marB="0"/>
                </a:tc>
                <a:tc>
                  <a:txBody>
                    <a:bodyPr/>
                    <a:lstStyle/>
                    <a:p>
                      <a:pPr marL="457200" marR="0" lvl="1" algn="l">
                        <a:lnSpc>
                          <a:spcPct val="115000"/>
                        </a:lnSpc>
                        <a:spcBef>
                          <a:spcPts val="0"/>
                        </a:spcBef>
                        <a:spcAft>
                          <a:spcPts val="0"/>
                        </a:spcAft>
                      </a:pPr>
                      <a:r>
                        <a:rPr lang="en-US" sz="1200" dirty="0">
                          <a:effectLst/>
                        </a:rPr>
                        <a:t>$150,000</a:t>
                      </a:r>
                      <a:endParaRPr lang="en-US" sz="1200" dirty="0">
                        <a:solidFill>
                          <a:srgbClr val="365F91"/>
                        </a:solidFill>
                        <a:effectLst/>
                        <a:latin typeface="Times New Roman"/>
                        <a:ea typeface="Calibri"/>
                        <a:cs typeface="Times New Roman"/>
                      </a:endParaRPr>
                    </a:p>
                  </a:txBody>
                  <a:tcPr marL="25479" marR="25479" marT="0" marB="0"/>
                </a:tc>
              </a:tr>
              <a:tr h="416361">
                <a:tc>
                  <a:txBody>
                    <a:bodyPr/>
                    <a:lstStyle/>
                    <a:p>
                      <a:pPr marL="457200" marR="0" lvl="1" algn="l">
                        <a:lnSpc>
                          <a:spcPct val="115000"/>
                        </a:lnSpc>
                        <a:spcBef>
                          <a:spcPts val="0"/>
                        </a:spcBef>
                        <a:spcAft>
                          <a:spcPts val="0"/>
                        </a:spcAft>
                      </a:pPr>
                      <a:r>
                        <a:rPr lang="en-US" sz="1200" b="0" dirty="0">
                          <a:effectLst/>
                        </a:rPr>
                        <a:t>Website</a:t>
                      </a:r>
                      <a:endParaRPr lang="en-US" sz="1200" b="0" dirty="0">
                        <a:solidFill>
                          <a:srgbClr val="365F91"/>
                        </a:solidFill>
                        <a:effectLst/>
                        <a:latin typeface="Times New Roman"/>
                        <a:ea typeface="Calibri"/>
                        <a:cs typeface="Times New Roman"/>
                      </a:endParaRPr>
                    </a:p>
                  </a:txBody>
                  <a:tcPr marL="25479" marR="25479" marT="0" marB="0"/>
                </a:tc>
                <a:tc>
                  <a:txBody>
                    <a:bodyPr/>
                    <a:lstStyle/>
                    <a:p>
                      <a:pPr marL="457200" marR="0" lvl="1" algn="l">
                        <a:lnSpc>
                          <a:spcPct val="115000"/>
                        </a:lnSpc>
                        <a:spcBef>
                          <a:spcPts val="0"/>
                        </a:spcBef>
                        <a:spcAft>
                          <a:spcPts val="0"/>
                        </a:spcAft>
                      </a:pPr>
                      <a:r>
                        <a:rPr lang="en-US" sz="1200">
                          <a:effectLst/>
                        </a:rPr>
                        <a:t>$500</a:t>
                      </a:r>
                      <a:endParaRPr lang="en-US" sz="1200">
                        <a:solidFill>
                          <a:srgbClr val="365F91"/>
                        </a:solidFill>
                        <a:effectLst/>
                        <a:latin typeface="Times New Roman"/>
                        <a:ea typeface="Calibri"/>
                        <a:cs typeface="Times New Roman"/>
                      </a:endParaRPr>
                    </a:p>
                  </a:txBody>
                  <a:tcPr marL="25479" marR="25479" marT="0" marB="0"/>
                </a:tc>
              </a:tr>
              <a:tr h="416361">
                <a:tc>
                  <a:txBody>
                    <a:bodyPr/>
                    <a:lstStyle/>
                    <a:p>
                      <a:pPr marL="457200" marR="0" lvl="1" algn="l">
                        <a:lnSpc>
                          <a:spcPct val="115000"/>
                        </a:lnSpc>
                        <a:spcBef>
                          <a:spcPts val="0"/>
                        </a:spcBef>
                        <a:spcAft>
                          <a:spcPts val="0"/>
                        </a:spcAft>
                      </a:pPr>
                      <a:r>
                        <a:rPr lang="en-US" sz="1200" b="0" dirty="0">
                          <a:effectLst/>
                        </a:rPr>
                        <a:t>R&amp;D</a:t>
                      </a:r>
                      <a:endParaRPr lang="en-US" sz="1200" b="0" dirty="0">
                        <a:solidFill>
                          <a:srgbClr val="365F91"/>
                        </a:solidFill>
                        <a:effectLst/>
                        <a:latin typeface="Times New Roman"/>
                        <a:ea typeface="Calibri"/>
                        <a:cs typeface="Times New Roman"/>
                      </a:endParaRPr>
                    </a:p>
                  </a:txBody>
                  <a:tcPr marL="25479" marR="25479" marT="0" marB="0"/>
                </a:tc>
                <a:tc>
                  <a:txBody>
                    <a:bodyPr/>
                    <a:lstStyle/>
                    <a:p>
                      <a:pPr marL="457200" marR="0" lvl="1" algn="l">
                        <a:lnSpc>
                          <a:spcPct val="115000"/>
                        </a:lnSpc>
                        <a:spcBef>
                          <a:spcPts val="0"/>
                        </a:spcBef>
                        <a:spcAft>
                          <a:spcPts val="0"/>
                        </a:spcAft>
                      </a:pPr>
                      <a:r>
                        <a:rPr lang="en-US" sz="1200">
                          <a:effectLst/>
                        </a:rPr>
                        <a:t>$40,000</a:t>
                      </a:r>
                      <a:endParaRPr lang="en-US" sz="1200">
                        <a:solidFill>
                          <a:srgbClr val="365F91"/>
                        </a:solidFill>
                        <a:effectLst/>
                        <a:latin typeface="Times New Roman"/>
                        <a:ea typeface="Calibri"/>
                        <a:cs typeface="Times New Roman"/>
                      </a:endParaRPr>
                    </a:p>
                  </a:txBody>
                  <a:tcPr marL="25479" marR="25479" marT="0" marB="0"/>
                </a:tc>
              </a:tr>
              <a:tr h="438273">
                <a:tc>
                  <a:txBody>
                    <a:bodyPr/>
                    <a:lstStyle/>
                    <a:p>
                      <a:pPr marL="457200" marR="0" lvl="1" algn="l">
                        <a:lnSpc>
                          <a:spcPct val="115000"/>
                        </a:lnSpc>
                        <a:spcBef>
                          <a:spcPts val="0"/>
                        </a:spcBef>
                        <a:spcAft>
                          <a:spcPts val="0"/>
                        </a:spcAft>
                      </a:pPr>
                      <a:r>
                        <a:rPr lang="en-US" sz="1200" b="0" dirty="0">
                          <a:effectLst/>
                        </a:rPr>
                        <a:t>Cash</a:t>
                      </a:r>
                      <a:endParaRPr lang="en-US" sz="1200" b="0" dirty="0">
                        <a:solidFill>
                          <a:srgbClr val="365F91"/>
                        </a:solidFill>
                        <a:effectLst/>
                        <a:latin typeface="Times New Roman"/>
                        <a:ea typeface="Calibri"/>
                        <a:cs typeface="Times New Roman"/>
                      </a:endParaRPr>
                    </a:p>
                  </a:txBody>
                  <a:tcPr marL="25479" marR="25479" marT="0" marB="0"/>
                </a:tc>
                <a:tc>
                  <a:txBody>
                    <a:bodyPr/>
                    <a:lstStyle/>
                    <a:p>
                      <a:pPr marL="457200" marR="0" lvl="1" algn="l">
                        <a:lnSpc>
                          <a:spcPct val="115000"/>
                        </a:lnSpc>
                        <a:spcBef>
                          <a:spcPts val="0"/>
                        </a:spcBef>
                        <a:spcAft>
                          <a:spcPts val="0"/>
                        </a:spcAft>
                      </a:pPr>
                      <a:r>
                        <a:rPr lang="en-US" sz="1200" dirty="0">
                          <a:effectLst/>
                        </a:rPr>
                        <a:t>$40,000</a:t>
                      </a:r>
                      <a:endParaRPr lang="en-US" sz="1200" dirty="0">
                        <a:solidFill>
                          <a:srgbClr val="365F91"/>
                        </a:solidFill>
                        <a:effectLst/>
                        <a:latin typeface="Times New Roman"/>
                        <a:ea typeface="Calibri"/>
                        <a:cs typeface="Times New Roman"/>
                      </a:endParaRPr>
                    </a:p>
                  </a:txBody>
                  <a:tcPr marL="25479" marR="25479" marT="0" marB="0"/>
                </a:tc>
              </a:tr>
              <a:tr h="438273">
                <a:tc>
                  <a:txBody>
                    <a:bodyPr/>
                    <a:lstStyle/>
                    <a:p>
                      <a:pPr marL="457200" marR="0" lvl="1" algn="l">
                        <a:lnSpc>
                          <a:spcPct val="115000"/>
                        </a:lnSpc>
                        <a:spcBef>
                          <a:spcPts val="0"/>
                        </a:spcBef>
                        <a:spcAft>
                          <a:spcPts val="0"/>
                        </a:spcAft>
                      </a:pPr>
                      <a:r>
                        <a:rPr lang="en-US" sz="1200" b="0" dirty="0" smtClean="0">
                          <a:effectLst/>
                        </a:rPr>
                        <a:t>Legal</a:t>
                      </a:r>
                      <a:endParaRPr lang="en-US" sz="1200" b="0" dirty="0">
                        <a:solidFill>
                          <a:srgbClr val="365F91"/>
                        </a:solidFill>
                        <a:effectLst/>
                        <a:latin typeface="Times New Roman"/>
                        <a:ea typeface="Calibri"/>
                        <a:cs typeface="Times New Roman"/>
                      </a:endParaRPr>
                    </a:p>
                  </a:txBody>
                  <a:tcPr marL="25479" marR="25479" marT="0" marB="0"/>
                </a:tc>
                <a:tc>
                  <a:txBody>
                    <a:bodyPr/>
                    <a:lstStyle/>
                    <a:p>
                      <a:pPr marL="457200" marR="0" lvl="1" algn="l">
                        <a:lnSpc>
                          <a:spcPct val="115000"/>
                        </a:lnSpc>
                        <a:spcBef>
                          <a:spcPts val="0"/>
                        </a:spcBef>
                        <a:spcAft>
                          <a:spcPts val="0"/>
                        </a:spcAft>
                      </a:pPr>
                      <a:r>
                        <a:rPr lang="en-US" sz="1200" dirty="0" smtClean="0">
                          <a:solidFill>
                            <a:schemeClr val="tx1"/>
                          </a:solidFill>
                          <a:effectLst/>
                          <a:latin typeface="+mj-lt"/>
                          <a:ea typeface="Calibri"/>
                          <a:cs typeface="Times New Roman"/>
                        </a:rPr>
                        <a:t>$2,000</a:t>
                      </a:r>
                      <a:endParaRPr lang="en-US" sz="1200" dirty="0">
                        <a:solidFill>
                          <a:schemeClr val="tx1"/>
                        </a:solidFill>
                        <a:effectLst/>
                        <a:latin typeface="+mj-lt"/>
                        <a:ea typeface="Calibri"/>
                        <a:cs typeface="Times New Roman"/>
                      </a:endParaRPr>
                    </a:p>
                  </a:txBody>
                  <a:tcPr marL="25479" marR="25479" marT="0" marB="0"/>
                </a:tc>
              </a:tr>
            </a:tbl>
          </a:graphicData>
        </a:graphic>
      </p:graphicFrame>
      <p:sp>
        <p:nvSpPr>
          <p:cNvPr id="5" name="Content Placeholder 2"/>
          <p:cNvSpPr txBox="1">
            <a:spLocks/>
          </p:cNvSpPr>
          <p:nvPr/>
        </p:nvSpPr>
        <p:spPr>
          <a:xfrm>
            <a:off x="457200" y="1600200"/>
            <a:ext cx="7467600"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dirty="0" smtClean="0"/>
              <a:t>In order to develop CAF-Assay and start-up our company we will seek $261,500 in Series A Funding.</a:t>
            </a:r>
            <a:endParaRPr lang="en-US" dirty="0"/>
          </a:p>
        </p:txBody>
      </p:sp>
      <p:pic>
        <p:nvPicPr>
          <p:cNvPr id="1025" name="Picture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199" y="3733800"/>
            <a:ext cx="3159707" cy="228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16161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Company Legal Structure</a:t>
            </a:r>
            <a:endParaRPr lang="en-US" dirty="0"/>
          </a:p>
        </p:txBody>
      </p:sp>
      <p:sp>
        <p:nvSpPr>
          <p:cNvPr id="3" name="Content Placeholder 2"/>
          <p:cNvSpPr>
            <a:spLocks noGrp="1"/>
          </p:cNvSpPr>
          <p:nvPr>
            <p:ph sz="quarter" idx="1"/>
          </p:nvPr>
        </p:nvSpPr>
        <p:spPr/>
        <p:txBody>
          <a:bodyPr/>
          <a:lstStyle/>
          <a:p>
            <a:r>
              <a:rPr lang="en-US" dirty="0" smtClean="0"/>
              <a:t>CAF-Assay plans to be a privately-held, LLC</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3146758823"/>
              </p:ext>
            </p:extLst>
          </p:nvPr>
        </p:nvGraphicFramePr>
        <p:xfrm>
          <a:off x="1371600" y="2895600"/>
          <a:ext cx="5791200" cy="2550669"/>
        </p:xfrm>
        <a:graphic>
          <a:graphicData uri="http://schemas.openxmlformats.org/drawingml/2006/table">
            <a:tbl>
              <a:tblPr firstRow="1" firstCol="1" bandRow="1">
                <a:tableStyleId>{5C22544A-7EE6-4342-B048-85BDC9FD1C3A}</a:tableStyleId>
              </a:tblPr>
              <a:tblGrid>
                <a:gridCol w="2895600"/>
                <a:gridCol w="2895600"/>
              </a:tblGrid>
              <a:tr h="437149">
                <a:tc>
                  <a:txBody>
                    <a:bodyPr/>
                    <a:lstStyle/>
                    <a:p>
                      <a:pPr marL="0" marR="0" algn="ctr">
                        <a:lnSpc>
                          <a:spcPct val="115000"/>
                        </a:lnSpc>
                        <a:spcBef>
                          <a:spcPts val="0"/>
                        </a:spcBef>
                        <a:spcAft>
                          <a:spcPts val="0"/>
                        </a:spcAft>
                      </a:pPr>
                      <a:r>
                        <a:rPr lang="en-US" sz="1400">
                          <a:effectLst/>
                        </a:rPr>
                        <a:t>Owners</a:t>
                      </a:r>
                      <a:endParaRPr lang="en-US" sz="1400">
                        <a:solidFill>
                          <a:srgbClr val="365F91"/>
                        </a:solidFill>
                        <a:effectLst/>
                        <a:latin typeface="Times New Roman"/>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 of Ownerhsip</a:t>
                      </a:r>
                      <a:endParaRPr lang="en-US" sz="1400">
                        <a:solidFill>
                          <a:srgbClr val="365F91"/>
                        </a:solidFill>
                        <a:effectLst/>
                        <a:latin typeface="Times New Roman"/>
                        <a:ea typeface="Calibri"/>
                        <a:cs typeface="Times New Roman"/>
                      </a:endParaRPr>
                    </a:p>
                  </a:txBody>
                  <a:tcPr marL="68580" marR="68580" marT="0" marB="0"/>
                </a:tc>
              </a:tr>
              <a:tr h="437149">
                <a:tc>
                  <a:txBody>
                    <a:bodyPr/>
                    <a:lstStyle/>
                    <a:p>
                      <a:pPr marL="0" marR="0" algn="l">
                        <a:lnSpc>
                          <a:spcPct val="115000"/>
                        </a:lnSpc>
                        <a:spcBef>
                          <a:spcPts val="0"/>
                        </a:spcBef>
                        <a:spcAft>
                          <a:spcPts val="0"/>
                        </a:spcAft>
                      </a:pPr>
                      <a:r>
                        <a:rPr lang="en-US" sz="1400">
                          <a:effectLst/>
                        </a:rPr>
                        <a:t>Michael Basov</a:t>
                      </a:r>
                      <a:endParaRPr lang="en-US" sz="1400">
                        <a:solidFill>
                          <a:srgbClr val="365F91"/>
                        </a:solidFill>
                        <a:effectLst/>
                        <a:latin typeface="Times New Roman"/>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20%</a:t>
                      </a:r>
                      <a:endParaRPr lang="en-US" sz="1400">
                        <a:solidFill>
                          <a:srgbClr val="365F91"/>
                        </a:solidFill>
                        <a:effectLst/>
                        <a:latin typeface="Times New Roman"/>
                        <a:ea typeface="Calibri"/>
                        <a:cs typeface="Times New Roman"/>
                      </a:endParaRPr>
                    </a:p>
                  </a:txBody>
                  <a:tcPr marL="68580" marR="68580" marT="0" marB="0"/>
                </a:tc>
              </a:tr>
              <a:tr h="413074">
                <a:tc>
                  <a:txBody>
                    <a:bodyPr/>
                    <a:lstStyle/>
                    <a:p>
                      <a:pPr marL="0" marR="0" algn="l">
                        <a:lnSpc>
                          <a:spcPct val="115000"/>
                        </a:lnSpc>
                        <a:spcBef>
                          <a:spcPts val="0"/>
                        </a:spcBef>
                        <a:spcAft>
                          <a:spcPts val="0"/>
                        </a:spcAft>
                      </a:pPr>
                      <a:r>
                        <a:rPr lang="en-US" sz="1400">
                          <a:effectLst/>
                        </a:rPr>
                        <a:t>Watson Blair</a:t>
                      </a:r>
                      <a:endParaRPr lang="en-US" sz="1400">
                        <a:solidFill>
                          <a:srgbClr val="365F91"/>
                        </a:solidFill>
                        <a:effectLst/>
                        <a:latin typeface="Times New Roman"/>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20%</a:t>
                      </a:r>
                      <a:endParaRPr lang="en-US" sz="1400">
                        <a:solidFill>
                          <a:srgbClr val="365F91"/>
                        </a:solidFill>
                        <a:effectLst/>
                        <a:latin typeface="Times New Roman"/>
                        <a:ea typeface="Calibri"/>
                        <a:cs typeface="Times New Roman"/>
                      </a:endParaRPr>
                    </a:p>
                  </a:txBody>
                  <a:tcPr marL="68580" marR="68580" marT="0" marB="0"/>
                </a:tc>
              </a:tr>
              <a:tr h="413074">
                <a:tc>
                  <a:txBody>
                    <a:bodyPr/>
                    <a:lstStyle/>
                    <a:p>
                      <a:pPr marL="0" marR="0" algn="l">
                        <a:lnSpc>
                          <a:spcPct val="115000"/>
                        </a:lnSpc>
                        <a:spcBef>
                          <a:spcPts val="0"/>
                        </a:spcBef>
                        <a:spcAft>
                          <a:spcPts val="0"/>
                        </a:spcAft>
                      </a:pPr>
                      <a:r>
                        <a:rPr lang="en-US" sz="1400">
                          <a:effectLst/>
                        </a:rPr>
                        <a:t>Jonathan Prato</a:t>
                      </a:r>
                      <a:endParaRPr lang="en-US" sz="1400">
                        <a:solidFill>
                          <a:srgbClr val="365F91"/>
                        </a:solidFill>
                        <a:effectLst/>
                        <a:latin typeface="Times New Roman"/>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20%</a:t>
                      </a:r>
                      <a:endParaRPr lang="en-US" sz="1400">
                        <a:solidFill>
                          <a:srgbClr val="365F91"/>
                        </a:solidFill>
                        <a:effectLst/>
                        <a:latin typeface="Times New Roman"/>
                        <a:ea typeface="Calibri"/>
                        <a:cs typeface="Times New Roman"/>
                      </a:endParaRPr>
                    </a:p>
                  </a:txBody>
                  <a:tcPr marL="68580" marR="68580" marT="0" marB="0"/>
                </a:tc>
              </a:tr>
              <a:tr h="413074">
                <a:tc>
                  <a:txBody>
                    <a:bodyPr/>
                    <a:lstStyle/>
                    <a:p>
                      <a:pPr marL="0" marR="0" algn="l">
                        <a:lnSpc>
                          <a:spcPct val="115000"/>
                        </a:lnSpc>
                        <a:spcBef>
                          <a:spcPts val="0"/>
                        </a:spcBef>
                        <a:spcAft>
                          <a:spcPts val="0"/>
                        </a:spcAft>
                      </a:pPr>
                      <a:r>
                        <a:rPr lang="en-US" sz="1400">
                          <a:effectLst/>
                        </a:rPr>
                        <a:t>Biologist</a:t>
                      </a:r>
                      <a:endParaRPr lang="en-US" sz="1400">
                        <a:solidFill>
                          <a:srgbClr val="365F91"/>
                        </a:solidFill>
                        <a:effectLst/>
                        <a:latin typeface="Times New Roman"/>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10%</a:t>
                      </a:r>
                      <a:endParaRPr lang="en-US" sz="1400">
                        <a:solidFill>
                          <a:srgbClr val="365F91"/>
                        </a:solidFill>
                        <a:effectLst/>
                        <a:latin typeface="Times New Roman"/>
                        <a:ea typeface="Calibri"/>
                        <a:cs typeface="Times New Roman"/>
                      </a:endParaRPr>
                    </a:p>
                  </a:txBody>
                  <a:tcPr marL="68580" marR="68580" marT="0" marB="0"/>
                </a:tc>
              </a:tr>
              <a:tr h="437149">
                <a:tc>
                  <a:txBody>
                    <a:bodyPr/>
                    <a:lstStyle/>
                    <a:p>
                      <a:pPr marL="0" marR="0" algn="l">
                        <a:lnSpc>
                          <a:spcPct val="115000"/>
                        </a:lnSpc>
                        <a:spcBef>
                          <a:spcPts val="0"/>
                        </a:spcBef>
                        <a:spcAft>
                          <a:spcPts val="0"/>
                        </a:spcAft>
                      </a:pPr>
                      <a:r>
                        <a:rPr lang="en-US" sz="1400">
                          <a:effectLst/>
                        </a:rPr>
                        <a:t>Investment Pool</a:t>
                      </a:r>
                      <a:endParaRPr lang="en-US" sz="1400">
                        <a:solidFill>
                          <a:srgbClr val="365F91"/>
                        </a:solidFill>
                        <a:effectLst/>
                        <a:latin typeface="Times New Roman"/>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30%</a:t>
                      </a:r>
                      <a:endParaRPr lang="en-US" sz="1400" dirty="0">
                        <a:solidFill>
                          <a:srgbClr val="365F91"/>
                        </a:solidFill>
                        <a:effectLst/>
                        <a:latin typeface="Times New Roman"/>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xmlns="" val="2055628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Overview</a:t>
            </a:r>
            <a:endParaRPr lang="en-US" dirty="0"/>
          </a:p>
        </p:txBody>
      </p:sp>
      <p:sp>
        <p:nvSpPr>
          <p:cNvPr id="3" name="Content Placeholder 2"/>
          <p:cNvSpPr>
            <a:spLocks noGrp="1"/>
          </p:cNvSpPr>
          <p:nvPr>
            <p:ph sz="quarter" idx="1"/>
          </p:nvPr>
        </p:nvSpPr>
        <p:spPr/>
        <p:txBody>
          <a:bodyPr/>
          <a:lstStyle/>
          <a:p>
            <a:r>
              <a:rPr lang="en-US" dirty="0" smtClean="0"/>
              <a:t>“Approximately 5% to 20% of the U.S. Population get the flu each year” – 307 million people</a:t>
            </a:r>
          </a:p>
          <a:p>
            <a:endParaRPr lang="en-US" dirty="0" smtClean="0"/>
          </a:p>
          <a:p>
            <a:r>
              <a:rPr lang="en-US" dirty="0" smtClean="0"/>
              <a:t>On average each person in the world gets the common cold at least once a year.</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xmlns="" val="1025161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Flu</a:t>
            </a:r>
            <a:endParaRPr lang="en-US" dirty="0"/>
          </a:p>
        </p:txBody>
      </p:sp>
      <p:sp>
        <p:nvSpPr>
          <p:cNvPr id="3" name="Content Placeholder 2"/>
          <p:cNvSpPr>
            <a:spLocks noGrp="1"/>
          </p:cNvSpPr>
          <p:nvPr>
            <p:ph sz="quarter" idx="1"/>
          </p:nvPr>
        </p:nvSpPr>
        <p:spPr/>
        <p:txBody>
          <a:bodyPr/>
          <a:lstStyle/>
          <a:p>
            <a:r>
              <a:rPr lang="en-US" dirty="0" smtClean="0"/>
              <a:t>Viral Pervasiveness: 5-15%</a:t>
            </a:r>
          </a:p>
          <a:p>
            <a:r>
              <a:rPr lang="en-US" dirty="0" smtClean="0"/>
              <a:t>Cost: $71-167 billion per year</a:t>
            </a:r>
          </a:p>
          <a:p>
            <a:r>
              <a:rPr lang="en-US" dirty="0" smtClean="0"/>
              <a:t>Body Count: 250,000 - 500,000 deaths.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6800" y="4114800"/>
            <a:ext cx="2829888" cy="2152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19600" y="3124200"/>
            <a:ext cx="3400186" cy="2528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44874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Cold</a:t>
            </a:r>
            <a:endParaRPr lang="en-US" dirty="0"/>
          </a:p>
        </p:txBody>
      </p:sp>
      <p:sp>
        <p:nvSpPr>
          <p:cNvPr id="3" name="Content Placeholder 2"/>
          <p:cNvSpPr>
            <a:spLocks noGrp="1"/>
          </p:cNvSpPr>
          <p:nvPr>
            <p:ph sz="quarter" idx="1"/>
          </p:nvPr>
        </p:nvSpPr>
        <p:spPr/>
        <p:txBody>
          <a:bodyPr>
            <a:normAutofit/>
          </a:bodyPr>
          <a:lstStyle/>
          <a:p>
            <a:r>
              <a:rPr lang="en-US" dirty="0" smtClean="0"/>
              <a:t>Viral Pervasiveness: 62 million</a:t>
            </a:r>
          </a:p>
          <a:p>
            <a:r>
              <a:rPr lang="en-US" dirty="0" smtClean="0"/>
              <a:t>Cost: $7.7 billion per year</a:t>
            </a:r>
          </a:p>
          <a:p>
            <a:r>
              <a:rPr lang="en-US" dirty="0" smtClean="0"/>
              <a:t>Body Count: 20 million school days and 22 million days of work.</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62000" y="3962400"/>
            <a:ext cx="2705100" cy="21586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38600" y="3136735"/>
            <a:ext cx="3276600" cy="3276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958332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Customers</a:t>
            </a:r>
            <a:endParaRPr lang="en-US" dirty="0"/>
          </a:p>
        </p:txBody>
      </p:sp>
      <p:sp>
        <p:nvSpPr>
          <p:cNvPr id="3" name="Content Placeholder 2"/>
          <p:cNvSpPr>
            <a:spLocks noGrp="1"/>
          </p:cNvSpPr>
          <p:nvPr>
            <p:ph sz="quarter" idx="1"/>
          </p:nvPr>
        </p:nvSpPr>
        <p:spPr/>
        <p:txBody>
          <a:bodyPr/>
          <a:lstStyle/>
          <a:p>
            <a:r>
              <a:rPr lang="en-US" dirty="0" smtClean="0"/>
              <a:t>Primary Market (users of the test)</a:t>
            </a:r>
          </a:p>
          <a:p>
            <a:pPr lvl="1"/>
            <a:r>
              <a:rPr lang="en-US" dirty="0"/>
              <a:t>Elderly</a:t>
            </a:r>
          </a:p>
          <a:p>
            <a:pPr lvl="1"/>
            <a:r>
              <a:rPr lang="en-US" dirty="0"/>
              <a:t>Parents of Children (2-13)</a:t>
            </a:r>
          </a:p>
          <a:p>
            <a:pPr lvl="1"/>
            <a:r>
              <a:rPr lang="en-US" dirty="0" smtClean="0"/>
              <a:t>Nurses</a:t>
            </a:r>
          </a:p>
          <a:p>
            <a:endParaRPr lang="en-US" dirty="0" smtClean="0"/>
          </a:p>
          <a:p>
            <a:r>
              <a:rPr lang="en-US" dirty="0" smtClean="0"/>
              <a:t>Secondary Market (distributors of the test)</a:t>
            </a:r>
          </a:p>
          <a:p>
            <a:pPr lvl="1"/>
            <a:r>
              <a:rPr lang="en-US" dirty="0" smtClean="0"/>
              <a:t>Hospitals</a:t>
            </a:r>
          </a:p>
          <a:p>
            <a:pPr lvl="1"/>
            <a:r>
              <a:rPr lang="en-US" dirty="0" smtClean="0"/>
              <a:t>Nursing Homes</a:t>
            </a:r>
          </a:p>
          <a:p>
            <a:pPr lvl="1"/>
            <a:r>
              <a:rPr lang="en-US" dirty="0" smtClean="0"/>
              <a:t>Supermarkets</a:t>
            </a:r>
          </a:p>
          <a:p>
            <a:pPr lvl="1"/>
            <a:r>
              <a:rPr lang="en-US" dirty="0" smtClean="0"/>
              <a:t>Physician Practices</a:t>
            </a:r>
          </a:p>
          <a:p>
            <a:pPr lvl="1"/>
            <a:endParaRPr lang="en-US" dirty="0" smtClean="0"/>
          </a:p>
          <a:p>
            <a:pPr lvl="1"/>
            <a:endParaRPr lang="en-US" dirty="0"/>
          </a:p>
          <a:p>
            <a:pPr lvl="1"/>
            <a:endParaRPr lang="en-US" dirty="0"/>
          </a:p>
        </p:txBody>
      </p:sp>
    </p:spTree>
    <p:extLst>
      <p:ext uri="{BB962C8B-B14F-4D97-AF65-F5344CB8AC3E}">
        <p14:creationId xmlns:p14="http://schemas.microsoft.com/office/powerpoint/2010/main" xmlns="" val="117956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Tiered Marketing Plan	</a:t>
            </a:r>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Top-Down Approach</a:t>
            </a:r>
            <a:endParaRPr lang="en-US" dirty="0"/>
          </a:p>
          <a:p>
            <a:endParaRPr lang="en-US" dirty="0" smtClean="0"/>
          </a:p>
          <a:p>
            <a:r>
              <a:rPr lang="en-US" dirty="0" smtClean="0"/>
              <a:t>Bottom-Up Approach</a:t>
            </a: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86200" y="2667000"/>
            <a:ext cx="3738562" cy="37219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67935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a:t>
            </a: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36893" y="1676400"/>
            <a:ext cx="2571750" cy="1276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9326" y="5562600"/>
            <a:ext cx="4648201" cy="9490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105400" y="3962400"/>
            <a:ext cx="2962275" cy="1543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24000" y="4191000"/>
            <a:ext cx="2478854" cy="79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562600" y="2527187"/>
            <a:ext cx="2281742" cy="851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34622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95800" y="3292764"/>
            <a:ext cx="3048000" cy="3362036"/>
          </a:xfrm>
          <a:prstGeom prst="rect">
            <a:avLst/>
          </a:prstGeom>
        </p:spPr>
      </p:pic>
      <p:sp>
        <p:nvSpPr>
          <p:cNvPr id="2" name="Title 1"/>
          <p:cNvSpPr>
            <a:spLocks noGrp="1"/>
          </p:cNvSpPr>
          <p:nvPr>
            <p:ph type="title"/>
          </p:nvPr>
        </p:nvSpPr>
        <p:spPr/>
        <p:txBody>
          <a:bodyPr/>
          <a:lstStyle/>
          <a:p>
            <a:r>
              <a:rPr lang="en-US" dirty="0" smtClean="0"/>
              <a:t>Lateral Flow Tests - History</a:t>
            </a:r>
            <a:endParaRPr lang="en-US" dirty="0"/>
          </a:p>
        </p:txBody>
      </p:sp>
      <p:sp>
        <p:nvSpPr>
          <p:cNvPr id="3" name="Content Placeholder 2"/>
          <p:cNvSpPr>
            <a:spLocks noGrp="1"/>
          </p:cNvSpPr>
          <p:nvPr>
            <p:ph sz="quarter" idx="1"/>
          </p:nvPr>
        </p:nvSpPr>
        <p:spPr/>
        <p:txBody>
          <a:bodyPr/>
          <a:lstStyle/>
          <a:p>
            <a:r>
              <a:rPr lang="en-US" dirty="0" smtClean="0"/>
              <a:t>have been a popular platform for diagnostic tests since their introduction in the late 1980s. </a:t>
            </a:r>
          </a:p>
          <a:p>
            <a:r>
              <a:rPr lang="en-US" dirty="0" smtClean="0"/>
              <a:t>Based on technology developed in the 60’s</a:t>
            </a:r>
          </a:p>
          <a:p>
            <a:r>
              <a:rPr lang="en-US" dirty="0" smtClean="0"/>
              <a:t>Driven by a need for point of care diagnostics</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81000" y="3292764"/>
            <a:ext cx="4114800" cy="3341664"/>
          </a:xfrm>
          <a:prstGeom prst="rect">
            <a:avLst/>
          </a:prstGeom>
        </p:spPr>
      </p:pic>
    </p:spTree>
    <p:extLst>
      <p:ext uri="{BB962C8B-B14F-4D97-AF65-F5344CB8AC3E}">
        <p14:creationId xmlns:p14="http://schemas.microsoft.com/office/powerpoint/2010/main" xmlns="" val="2095301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Strategy</a:t>
            </a:r>
            <a:endParaRPr lang="en-US" dirty="0"/>
          </a:p>
        </p:txBody>
      </p:sp>
      <p:sp>
        <p:nvSpPr>
          <p:cNvPr id="4" name="Content Placeholder 3"/>
          <p:cNvSpPr>
            <a:spLocks noGrp="1"/>
          </p:cNvSpPr>
          <p:nvPr>
            <p:ph sz="quarter" idx="1"/>
          </p:nvPr>
        </p:nvSpPr>
        <p:spPr>
          <a:xfrm>
            <a:off x="3124200" y="1828800"/>
            <a:ext cx="4800600" cy="4645152"/>
          </a:xfrm>
        </p:spPr>
        <p:txBody>
          <a:bodyPr/>
          <a:lstStyle/>
          <a:p>
            <a:r>
              <a:rPr lang="en-US" dirty="0" smtClean="0"/>
              <a:t>Marketing Strategy</a:t>
            </a:r>
          </a:p>
          <a:p>
            <a:pPr lvl="1"/>
            <a:r>
              <a:rPr lang="en-US" dirty="0" smtClean="0"/>
              <a:t>Cost-Effective</a:t>
            </a:r>
          </a:p>
          <a:p>
            <a:endParaRPr lang="en-US" dirty="0"/>
          </a:p>
          <a:p>
            <a:r>
              <a:rPr lang="en-US" dirty="0" smtClean="0"/>
              <a:t>Pricing Strategy</a:t>
            </a:r>
          </a:p>
          <a:p>
            <a:pPr lvl="1"/>
            <a:r>
              <a:rPr lang="en-US" dirty="0" smtClean="0"/>
              <a:t>$3.50 Retail Price</a:t>
            </a:r>
          </a:p>
          <a:p>
            <a:pPr lvl="1"/>
            <a:r>
              <a:rPr lang="en-US" dirty="0" smtClean="0"/>
              <a:t>Bulk Adjusted/Contract Pricing</a:t>
            </a:r>
          </a:p>
          <a:p>
            <a:endParaRPr lang="en-US" dirty="0"/>
          </a:p>
          <a:p>
            <a:r>
              <a:rPr lang="en-US" dirty="0" smtClean="0"/>
              <a:t>Competitive Edge</a:t>
            </a:r>
            <a:endParaRPr lang="en-US" dirty="0"/>
          </a:p>
          <a:p>
            <a:pPr lvl="1"/>
            <a:r>
              <a:rPr lang="en-US" dirty="0" smtClean="0"/>
              <a:t>Social Cause</a:t>
            </a:r>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44286" y="3810000"/>
            <a:ext cx="2466975" cy="1847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50038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Management (P&amp;L)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603426963"/>
              </p:ext>
            </p:extLst>
          </p:nvPr>
        </p:nvGraphicFramePr>
        <p:xfrm>
          <a:off x="304801" y="1905000"/>
          <a:ext cx="3886199" cy="4478586"/>
        </p:xfrm>
        <a:graphic>
          <a:graphicData uri="http://schemas.openxmlformats.org/drawingml/2006/table">
            <a:tbl>
              <a:tblPr>
                <a:tableStyleId>{5C22544A-7EE6-4342-B048-85BDC9FD1C3A}</a:tableStyleId>
              </a:tblPr>
              <a:tblGrid>
                <a:gridCol w="1844715"/>
                <a:gridCol w="664097"/>
                <a:gridCol w="700992"/>
                <a:gridCol w="676395"/>
              </a:tblGrid>
              <a:tr h="262029">
                <a:tc gridSpan="2">
                  <a:txBody>
                    <a:bodyPr/>
                    <a:lstStyle/>
                    <a:p>
                      <a:pPr algn="l" fontAlgn="b"/>
                      <a:r>
                        <a:rPr lang="en-US" sz="1400" u="none" strike="noStrike">
                          <a:effectLst/>
                        </a:rPr>
                        <a:t>Pro Forma Profit and Loss</a:t>
                      </a:r>
                      <a:endParaRPr lang="en-US" sz="1400" b="1" i="0" u="none" strike="noStrike">
                        <a:solidFill>
                          <a:srgbClr val="000000"/>
                        </a:solidFill>
                        <a:effectLst/>
                        <a:latin typeface="Calibri"/>
                      </a:endParaRPr>
                    </a:p>
                  </a:txBody>
                  <a:tcPr marL="9525" marR="9525" marT="9525" marB="0" anchor="b"/>
                </a:tc>
                <a:tc hMerge="1">
                  <a:txBody>
                    <a:bodyPr/>
                    <a:lstStyle/>
                    <a:p>
                      <a:endParaRPr lang="en-US"/>
                    </a:p>
                  </a:txBody>
                  <a:tcPr/>
                </a:tc>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Year 1</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Year 2</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Year 3</a:t>
                      </a:r>
                      <a:endParaRPr lang="en-US" sz="1100" b="1"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Sales</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$40,000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$60,000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$105,000</a:t>
                      </a:r>
                      <a:endParaRPr lang="en-US" sz="1100" b="1"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Direct Cost of Sales</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$15,000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$22,500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$39,375</a:t>
                      </a:r>
                      <a:endParaRPr lang="en-US" sz="1100" b="0"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Production Payroll</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Other</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Total Cost of Sales</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$15,000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$22,500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$39,375</a:t>
                      </a:r>
                      <a:endParaRPr lang="en-US" sz="1100" b="1"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Gross Margin</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$25,000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$37,500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$65,625</a:t>
                      </a:r>
                      <a:endParaRPr lang="en-US" sz="1100" b="0"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Gross Margin %</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63%</a:t>
                      </a:r>
                      <a:endParaRPr lang="en-US" sz="1100" b="0"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Operating Expenses</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r>
              <a:tr h="379418">
                <a:tc>
                  <a:txBody>
                    <a:bodyPr/>
                    <a:lstStyle/>
                    <a:p>
                      <a:pPr algn="l" fontAlgn="b"/>
                      <a:r>
                        <a:rPr lang="en-US" sz="1100" u="none" strike="noStrike">
                          <a:effectLst/>
                        </a:rPr>
                        <a:t>Sales and Marketing Expenses</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Sales and Marketing Payroll</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Advertising and Promotion</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$4,500</a:t>
                      </a:r>
                      <a:endParaRPr lang="en-US" sz="1100" b="0"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Travel</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$3,000</a:t>
                      </a:r>
                      <a:endParaRPr lang="en-US" sz="1100" b="0" i="0" u="none" strike="noStrike" dirty="0">
                        <a:solidFill>
                          <a:srgbClr val="000000"/>
                        </a:solidFill>
                        <a:effectLst/>
                        <a:latin typeface="Calibri"/>
                      </a:endParaRPr>
                    </a:p>
                  </a:txBody>
                  <a:tcPr marL="9525" marR="9525" marT="9525" marB="0" anchor="b"/>
                </a:tc>
              </a:tr>
              <a:tr h="379418">
                <a:tc>
                  <a:txBody>
                    <a:bodyPr/>
                    <a:lstStyle/>
                    <a:p>
                      <a:pPr algn="l" fontAlgn="b"/>
                      <a:r>
                        <a:rPr lang="en-US" sz="1100" u="none" strike="noStrike">
                          <a:effectLst/>
                        </a:rPr>
                        <a:t>Reasearch and Design Expenses</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$500</a:t>
                      </a:r>
                      <a:endParaRPr lang="en-US" sz="1100" b="0" i="0" u="none" strike="noStrike" dirty="0">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Miscellaneous</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209624">
                <a:tc>
                  <a:txBody>
                    <a:bodyPr/>
                    <a:lstStyle/>
                    <a:p>
                      <a:pPr algn="l" fontAlgn="b"/>
                      <a:r>
                        <a:rPr lang="en-US" sz="1100" u="none" strike="noStrike">
                          <a:effectLst/>
                        </a:rPr>
                        <a:t>Internet Marketing</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$3,750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$5,625</a:t>
                      </a:r>
                      <a:endParaRPr lang="en-US" sz="1100" b="0" i="0" u="none" strike="noStrike">
                        <a:solidFill>
                          <a:srgbClr val="000000"/>
                        </a:solidFill>
                        <a:effectLst/>
                        <a:latin typeface="Calibri"/>
                      </a:endParaRPr>
                    </a:p>
                  </a:txBody>
                  <a:tcPr marL="9525" marR="9525" marT="9525" marB="0" anchor="b"/>
                </a:tc>
              </a:tr>
              <a:tr h="387804">
                <a:tc>
                  <a:txBody>
                    <a:bodyPr/>
                    <a:lstStyle/>
                    <a:p>
                      <a:pPr algn="l" fontAlgn="b"/>
                      <a:r>
                        <a:rPr lang="en-US" sz="1100" u="none" strike="noStrike">
                          <a:effectLst/>
                        </a:rPr>
                        <a:t>Total Sales and Marketing Expenses</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$7,000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$9,250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$13,625</a:t>
                      </a:r>
                      <a:endParaRPr lang="en-US" sz="1100" b="1" i="0" u="none" strike="noStrike" dirty="0">
                        <a:solidFill>
                          <a:srgbClr val="000000"/>
                        </a:solidFill>
                        <a:effectLst/>
                        <a:latin typeface="Calibri"/>
                      </a:endParaRPr>
                    </a:p>
                  </a:txBody>
                  <a:tcPr marL="9525" marR="9525" marT="9525"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474436200"/>
              </p:ext>
            </p:extLst>
          </p:nvPr>
        </p:nvGraphicFramePr>
        <p:xfrm>
          <a:off x="4648200" y="1752600"/>
          <a:ext cx="3429000" cy="4911500"/>
        </p:xfrm>
        <a:graphic>
          <a:graphicData uri="http://schemas.openxmlformats.org/drawingml/2006/table">
            <a:tbl>
              <a:tblPr>
                <a:tableStyleId>{5C22544A-7EE6-4342-B048-85BDC9FD1C3A}</a:tableStyleId>
              </a:tblPr>
              <a:tblGrid>
                <a:gridCol w="1627690"/>
                <a:gridCol w="585968"/>
                <a:gridCol w="618522"/>
                <a:gridCol w="596820"/>
              </a:tblGrid>
              <a:tr h="319316">
                <a:tc>
                  <a:txBody>
                    <a:bodyPr/>
                    <a:lstStyle/>
                    <a:p>
                      <a:pPr algn="l" fontAlgn="b"/>
                      <a:r>
                        <a:rPr lang="en-US" sz="1100" u="none" strike="noStrike">
                          <a:effectLst/>
                        </a:rPr>
                        <a:t>General and Admin Expenses</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General and Admin Payroll</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Depreciation</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Leased Equipment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Utilities</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$5,100.00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Insurance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$2,880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$5,040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Rent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$4,500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Payroll Taxes</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352835">
                <a:tc>
                  <a:txBody>
                    <a:bodyPr/>
                    <a:lstStyle/>
                    <a:p>
                      <a:pPr algn="l" fontAlgn="b"/>
                      <a:r>
                        <a:rPr lang="en-US" sz="1100" u="none" strike="noStrike">
                          <a:effectLst/>
                        </a:rPr>
                        <a:t>Total General and Admin Expenses</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$7,420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$8,380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$14,640</a:t>
                      </a:r>
                      <a:endParaRPr lang="en-US" sz="1100" b="1"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General and Admin %</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Other Expenses </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 </a:t>
                      </a:r>
                      <a:endParaRPr lang="en-US" sz="1100" b="1"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Other Payroll</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Consultants</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$15,000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Total Other Expenses</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$15,000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1"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Other %</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Total Operating Expenses</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$29,420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$17,630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$28,265</a:t>
                      </a:r>
                      <a:endParaRPr lang="en-US" sz="1100" b="1" i="0" u="none" strike="noStrike">
                        <a:solidFill>
                          <a:srgbClr val="000000"/>
                        </a:solidFill>
                        <a:effectLst/>
                        <a:latin typeface="Calibri"/>
                      </a:endParaRPr>
                    </a:p>
                  </a:txBody>
                  <a:tcPr marL="9525" marR="9525" marT="9525" marB="0" anchor="b"/>
                </a:tc>
              </a:tr>
              <a:tr h="319316">
                <a:tc>
                  <a:txBody>
                    <a:bodyPr/>
                    <a:lstStyle/>
                    <a:p>
                      <a:pPr algn="l" fontAlgn="b"/>
                      <a:r>
                        <a:rPr lang="en-US" sz="1100" u="none" strike="noStrike">
                          <a:effectLst/>
                        </a:rPr>
                        <a:t>Profit Before Interest and Taxes</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-$4,420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$19,870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$37,360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EBITDA</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-$4,420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$19,870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$37,360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Interest Expense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Taxes Incurred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$5,961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$11,208</a:t>
                      </a:r>
                      <a:endParaRPr lang="en-US" sz="1100" b="0"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Net Profit</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-$4,420</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$13,909</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$26,152</a:t>
                      </a:r>
                      <a:endParaRPr lang="en-US" sz="1100" b="1" i="0" u="none" strike="noStrike">
                        <a:solidFill>
                          <a:srgbClr val="000000"/>
                        </a:solidFill>
                        <a:effectLst/>
                        <a:latin typeface="Calibri"/>
                      </a:endParaRPr>
                    </a:p>
                  </a:txBody>
                  <a:tcPr marL="9525" marR="9525" marT="9525" marB="0" anchor="b"/>
                </a:tc>
              </a:tr>
              <a:tr h="176418">
                <a:tc>
                  <a:txBody>
                    <a:bodyPr/>
                    <a:lstStyle/>
                    <a:p>
                      <a:pPr algn="l" fontAlgn="b"/>
                      <a:r>
                        <a:rPr lang="en-US" sz="1100" u="none" strike="noStrike">
                          <a:effectLst/>
                        </a:rPr>
                        <a:t>Net Profit/Sales</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25%</a:t>
                      </a:r>
                      <a:endParaRPr lang="en-US" sz="1100" b="1"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xmlns="" val="339998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What’s Next</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xmlns="" val="1446519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486400" y="3533775"/>
            <a:ext cx="2684647" cy="3324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pPr lvl="0"/>
            <a:r>
              <a:rPr lang="en-US" dirty="0" smtClean="0"/>
              <a:t>Testing for other Antigens.</a:t>
            </a:r>
            <a:endParaRPr lang="en-US" dirty="0"/>
          </a:p>
        </p:txBody>
      </p:sp>
      <p:sp>
        <p:nvSpPr>
          <p:cNvPr id="3" name="Subtitle 2"/>
          <p:cNvSpPr>
            <a:spLocks noGrp="1"/>
          </p:cNvSpPr>
          <p:nvPr>
            <p:ph sz="quarter" idx="1"/>
          </p:nvPr>
        </p:nvSpPr>
        <p:spPr/>
        <p:txBody>
          <a:bodyPr>
            <a:normAutofit/>
          </a:bodyPr>
          <a:lstStyle/>
          <a:p>
            <a:pPr marL="914400" lvl="1" indent="-457200" algn="l">
              <a:buFont typeface="Arial" pitchFamily="34" charset="0"/>
              <a:buChar char="•"/>
            </a:pPr>
            <a:r>
              <a:rPr lang="en-US" dirty="0">
                <a:solidFill>
                  <a:schemeClr val="tx1"/>
                </a:solidFill>
              </a:rPr>
              <a:t>The test receptors can be used to bind to almost any substance found in blood.</a:t>
            </a:r>
          </a:p>
          <a:p>
            <a:pPr marL="914400" lvl="1" indent="-457200" algn="l">
              <a:buFont typeface="Arial" pitchFamily="34" charset="0"/>
              <a:buChar char="•"/>
            </a:pPr>
            <a:r>
              <a:rPr lang="en-US" dirty="0">
                <a:solidFill>
                  <a:schemeClr val="tx1"/>
                </a:solidFill>
              </a:rPr>
              <a:t>We can test for the presence of more serious diseases. (HIV, Hepatitis C, etc..)</a:t>
            </a:r>
          </a:p>
          <a:p>
            <a:pPr marL="914400" lvl="1" indent="-457200" algn="l">
              <a:buFont typeface="Arial" pitchFamily="34" charset="0"/>
              <a:buChar char="•"/>
            </a:pPr>
            <a:r>
              <a:rPr lang="en-US" dirty="0">
                <a:solidFill>
                  <a:schemeClr val="tx1"/>
                </a:solidFill>
              </a:rPr>
              <a:t>Other Antigens we can test for include; poisons, toxins, heavy metals…</a:t>
            </a:r>
          </a:p>
          <a:p>
            <a:pPr algn="l"/>
            <a:endParaRPr lang="en-US" dirty="0"/>
          </a:p>
        </p:txBody>
      </p:sp>
    </p:spTree>
    <p:extLst>
      <p:ext uri="{BB962C8B-B14F-4D97-AF65-F5344CB8AC3E}">
        <p14:creationId xmlns:p14="http://schemas.microsoft.com/office/powerpoint/2010/main" xmlns="" val="36841466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Versatile Stacking Design</a:t>
            </a:r>
            <a:endParaRPr lang="en-US" dirty="0"/>
          </a:p>
        </p:txBody>
      </p:sp>
      <p:sp>
        <p:nvSpPr>
          <p:cNvPr id="3" name="Subtitle 2"/>
          <p:cNvSpPr>
            <a:spLocks noGrp="1"/>
          </p:cNvSpPr>
          <p:nvPr>
            <p:ph sz="quarter" idx="1"/>
          </p:nvPr>
        </p:nvSpPr>
        <p:spPr/>
        <p:txBody>
          <a:bodyPr>
            <a:normAutofit/>
          </a:bodyPr>
          <a:lstStyle/>
          <a:p>
            <a:pPr marL="914400" lvl="1" indent="-457200" algn="l">
              <a:buFont typeface="Arial" pitchFamily="34" charset="0"/>
              <a:buChar char="•"/>
            </a:pPr>
            <a:r>
              <a:rPr lang="en-US" dirty="0">
                <a:solidFill>
                  <a:schemeClr val="tx1"/>
                </a:solidFill>
              </a:rPr>
              <a:t>We can expand the current tests to include similar diseases (ex. Stomach flu)</a:t>
            </a:r>
          </a:p>
          <a:p>
            <a:pPr marL="914400" lvl="1" indent="-457200" algn="l">
              <a:buFont typeface="Arial" pitchFamily="34" charset="0"/>
              <a:buChar char="•"/>
            </a:pPr>
            <a:r>
              <a:rPr lang="en-US" dirty="0">
                <a:solidFill>
                  <a:schemeClr val="tx1"/>
                </a:solidFill>
              </a:rPr>
              <a:t>Expanding the test would be inexpensive. Each layer is mostly paper. No new equipment would be needed to expand the test.</a:t>
            </a:r>
          </a:p>
          <a:p>
            <a:pPr marL="914400" lvl="1" indent="-457200" algn="l">
              <a:buFont typeface="Arial" pitchFamily="34" charset="0"/>
              <a:buChar char="•"/>
            </a:pPr>
            <a:r>
              <a:rPr lang="en-US" dirty="0">
                <a:solidFill>
                  <a:schemeClr val="tx1"/>
                </a:solidFill>
              </a:rPr>
              <a:t>Tests can be grouped by antigens that can cause similar symptoms or effect similar groups. (Ex. STDs, common poisons/toxins, seasonal diseases</a:t>
            </a:r>
            <a:r>
              <a:rPr lang="en-US" dirty="0" smtClean="0">
                <a:solidFill>
                  <a:schemeClr val="tx1"/>
                </a:solidFill>
              </a:rPr>
              <a:t>.)</a:t>
            </a:r>
          </a:p>
          <a:p>
            <a:pPr marL="914400" lvl="1" indent="-457200" algn="l">
              <a:buFont typeface="Arial" pitchFamily="34" charset="0"/>
              <a:buChar char="•"/>
            </a:pPr>
            <a:r>
              <a:rPr lang="en-US" dirty="0" smtClean="0"/>
              <a:t>3D test design lends itself well to alteration. Could be redesigned to be more portable/use less blood.</a:t>
            </a:r>
            <a:endParaRPr lang="en-US" dirty="0">
              <a:solidFill>
                <a:schemeClr val="tx1"/>
              </a:solidFill>
            </a:endParaRPr>
          </a:p>
          <a:p>
            <a:pPr algn="l"/>
            <a:endParaRPr lang="en-US" dirty="0"/>
          </a:p>
        </p:txBody>
      </p:sp>
    </p:spTree>
    <p:extLst>
      <p:ext uri="{BB962C8B-B14F-4D97-AF65-F5344CB8AC3E}">
        <p14:creationId xmlns:p14="http://schemas.microsoft.com/office/powerpoint/2010/main" xmlns="" val="42318079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Potential other markets.</a:t>
            </a:r>
          </a:p>
        </p:txBody>
      </p:sp>
      <p:sp>
        <p:nvSpPr>
          <p:cNvPr id="3" name="Subtitle 2"/>
          <p:cNvSpPr>
            <a:spLocks noGrp="1"/>
          </p:cNvSpPr>
          <p:nvPr>
            <p:ph sz="quarter" idx="1"/>
          </p:nvPr>
        </p:nvSpPr>
        <p:spPr/>
        <p:txBody>
          <a:bodyPr>
            <a:normAutofit/>
          </a:bodyPr>
          <a:lstStyle/>
          <a:p>
            <a:pPr marL="914400" lvl="1" indent="-457200" algn="l">
              <a:buFont typeface="Arial" pitchFamily="34" charset="0"/>
              <a:buChar char="•"/>
            </a:pPr>
            <a:r>
              <a:rPr lang="en-US" dirty="0" smtClean="0">
                <a:solidFill>
                  <a:schemeClr val="tx1"/>
                </a:solidFill>
              </a:rPr>
              <a:t>Other potential tests offer the ability to self-test, increasing privacy and convenience.</a:t>
            </a:r>
          </a:p>
          <a:p>
            <a:pPr marL="914400" lvl="1" indent="-457200" algn="l">
              <a:buFont typeface="Arial" pitchFamily="34" charset="0"/>
              <a:buChar char="•"/>
            </a:pPr>
            <a:r>
              <a:rPr lang="en-US" dirty="0" smtClean="0">
                <a:solidFill>
                  <a:schemeClr val="tx1"/>
                </a:solidFill>
              </a:rPr>
              <a:t>Lateral flow tests are cheap, portable and offer quick results.</a:t>
            </a:r>
          </a:p>
          <a:p>
            <a:pPr marL="914400" lvl="1" indent="-457200" algn="l">
              <a:buFont typeface="Arial" pitchFamily="34" charset="0"/>
              <a:buChar char="•"/>
            </a:pPr>
            <a:r>
              <a:rPr lang="en-US" dirty="0" smtClean="0">
                <a:solidFill>
                  <a:schemeClr val="tx1"/>
                </a:solidFill>
              </a:rPr>
              <a:t>Tests for non-evolving antigens (ex. Toxins) could potentially have a long shelf life.</a:t>
            </a:r>
          </a:p>
          <a:p>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67200" y="3940892"/>
            <a:ext cx="3333750" cy="2914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112060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Other uses for this technology.</a:t>
            </a:r>
          </a:p>
        </p:txBody>
      </p:sp>
      <p:sp>
        <p:nvSpPr>
          <p:cNvPr id="3" name="Subtitle 2"/>
          <p:cNvSpPr>
            <a:spLocks noGrp="1"/>
          </p:cNvSpPr>
          <p:nvPr>
            <p:ph sz="quarter" idx="1"/>
          </p:nvPr>
        </p:nvSpPr>
        <p:spPr/>
        <p:txBody>
          <a:bodyPr>
            <a:normAutofit/>
          </a:bodyPr>
          <a:lstStyle/>
          <a:p>
            <a:pPr marL="914400" lvl="1" indent="-457200" algn="l">
              <a:buFont typeface="Arial" pitchFamily="34" charset="0"/>
              <a:buChar char="•"/>
            </a:pPr>
            <a:r>
              <a:rPr lang="en-US" dirty="0">
                <a:solidFill>
                  <a:schemeClr val="tx1"/>
                </a:solidFill>
              </a:rPr>
              <a:t>Binding particles to antigens could potentially be used as a filter</a:t>
            </a:r>
            <a:r>
              <a:rPr lang="en-US" dirty="0" smtClean="0">
                <a:solidFill>
                  <a:schemeClr val="tx1"/>
                </a:solidFill>
              </a:rPr>
              <a:t>.</a:t>
            </a:r>
            <a:endParaRPr lang="en-US" dirty="0">
              <a:solidFill>
                <a:schemeClr val="tx1"/>
              </a:solidFill>
            </a:endParaRPr>
          </a:p>
          <a:p>
            <a:pPr marL="914400" lvl="1" indent="-457200" algn="l">
              <a:buFont typeface="Arial" pitchFamily="34" charset="0"/>
              <a:buChar char="•"/>
            </a:pPr>
            <a:r>
              <a:rPr lang="en-US" dirty="0">
                <a:solidFill>
                  <a:schemeClr val="tx1"/>
                </a:solidFill>
              </a:rPr>
              <a:t>Tests can be used for non antigens. (Ex. Different blood types).</a:t>
            </a:r>
          </a:p>
          <a:p>
            <a:endParaRPr lang="en-US"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32503" y="3460955"/>
            <a:ext cx="3810000" cy="285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518743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57600" y="1771149"/>
            <a:ext cx="3200400" cy="42726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3417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Flow Tests - Tech</a:t>
            </a:r>
            <a:endParaRPr lang="en-US" dirty="0"/>
          </a:p>
        </p:txBody>
      </p:sp>
      <p:sp>
        <p:nvSpPr>
          <p:cNvPr id="3" name="Content Placeholder 2"/>
          <p:cNvSpPr>
            <a:spLocks noGrp="1"/>
          </p:cNvSpPr>
          <p:nvPr>
            <p:ph sz="quarter" idx="1"/>
          </p:nvPr>
        </p:nvSpPr>
        <p:spPr/>
        <p:txBody>
          <a:bodyPr/>
          <a:lstStyle/>
          <a:p>
            <a:r>
              <a:rPr lang="en-US" dirty="0" smtClean="0"/>
              <a:t>Methods of detection: </a:t>
            </a:r>
          </a:p>
          <a:p>
            <a:pPr lvl="1"/>
            <a:r>
              <a:rPr lang="en-US" i="1" dirty="0" smtClean="0"/>
              <a:t>Direct </a:t>
            </a:r>
            <a:r>
              <a:rPr lang="en-US" i="1" dirty="0"/>
              <a:t>(Double Antibody Sandwich) Reaction </a:t>
            </a:r>
            <a:r>
              <a:rPr lang="en-US" i="1" dirty="0" smtClean="0"/>
              <a:t>Scheme</a:t>
            </a:r>
          </a:p>
          <a:p>
            <a:pPr lvl="1"/>
            <a:r>
              <a:rPr lang="en-US" i="1" dirty="0"/>
              <a:t>Competitive Reaction </a:t>
            </a:r>
            <a:r>
              <a:rPr lang="en-US" i="1" dirty="0" smtClean="0"/>
              <a:t>Scheme</a:t>
            </a:r>
          </a:p>
          <a:p>
            <a:pPr lvl="1"/>
            <a:r>
              <a:rPr lang="en-US" i="1" dirty="0"/>
              <a:t>Boulders-in-a-Stream” Strip Test Idea</a:t>
            </a:r>
            <a:endParaRPr lang="en-US" dirty="0" smtClean="0"/>
          </a:p>
          <a:p>
            <a:pPr lvl="1"/>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47800" y="3276600"/>
            <a:ext cx="5181600" cy="33001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77343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Reaction Scheme</a:t>
            </a:r>
            <a:endParaRPr lang="en-US" dirty="0"/>
          </a:p>
        </p:txBody>
      </p:sp>
      <p:pic>
        <p:nvPicPr>
          <p:cNvPr id="4" name="Content Placeholder 3" descr="C:\Users\wb43827n.PACE.001\Desktop\Direct Reaction Scheme.jpg"/>
          <p:cNvPicPr>
            <a:picLocks noGrp="1" noChangeAspect="1" noChangeArrowheads="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bwMode="auto">
          <a:xfrm>
            <a:off x="5166614" y="1447800"/>
            <a:ext cx="3504057" cy="38862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143000" y="1600200"/>
            <a:ext cx="4267200" cy="2585323"/>
          </a:xfrm>
          <a:prstGeom prst="rect">
            <a:avLst/>
          </a:prstGeom>
          <a:noFill/>
        </p:spPr>
        <p:txBody>
          <a:bodyPr wrap="square" rtlCol="0">
            <a:spAutoFit/>
          </a:bodyPr>
          <a:lstStyle/>
          <a:p>
            <a:r>
              <a:rPr lang="en-US" dirty="0" err="1" smtClean="0"/>
              <a:t>Opperates</a:t>
            </a:r>
            <a:r>
              <a:rPr lang="en-US" dirty="0" smtClean="0"/>
              <a:t> by binding free floating antigens in the sample, when the </a:t>
            </a:r>
            <a:r>
              <a:rPr lang="en-US" dirty="0" err="1" smtClean="0"/>
              <a:t>microshperes</a:t>
            </a:r>
            <a:r>
              <a:rPr lang="en-US" dirty="0" smtClean="0"/>
              <a:t> reach the test area the antigens bind to a second set of receptor sites and halts the </a:t>
            </a:r>
            <a:r>
              <a:rPr lang="en-US" dirty="0" err="1" smtClean="0"/>
              <a:t>microbead</a:t>
            </a:r>
            <a:r>
              <a:rPr lang="en-US" dirty="0" smtClean="0"/>
              <a:t>.</a:t>
            </a:r>
          </a:p>
          <a:p>
            <a:endParaRPr lang="en-US" dirty="0"/>
          </a:p>
          <a:p>
            <a:r>
              <a:rPr lang="en-US" dirty="0" smtClean="0"/>
              <a:t>Any un-bound micro-beads are collected in the </a:t>
            </a:r>
            <a:r>
              <a:rPr lang="en-US" dirty="0" err="1" smtClean="0"/>
              <a:t>controll</a:t>
            </a:r>
            <a:r>
              <a:rPr lang="en-US" dirty="0" smtClean="0"/>
              <a:t> line to </a:t>
            </a:r>
            <a:endParaRPr lang="en-US" dirty="0"/>
          </a:p>
        </p:txBody>
      </p:sp>
    </p:spTree>
    <p:extLst>
      <p:ext uri="{BB962C8B-B14F-4D97-AF65-F5344CB8AC3E}">
        <p14:creationId xmlns:p14="http://schemas.microsoft.com/office/powerpoint/2010/main" xmlns="" val="17445508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Competitive Reaction Scheme</a:t>
            </a:r>
            <a:endParaRPr lang="en-US" dirty="0"/>
          </a:p>
        </p:txBody>
      </p:sp>
      <p:pic>
        <p:nvPicPr>
          <p:cNvPr id="4" name="Picture 5" descr="C:\Users\wb43827n.PACE.001\Desktop\Competitive Reaction.jpg"/>
          <p:cNvPicPr>
            <a:picLocks noGrp="1" noChangeAspect="1" noChangeArrowheads="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bwMode="auto">
          <a:xfrm>
            <a:off x="5410200" y="1371600"/>
            <a:ext cx="3096240" cy="418968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914400" y="1371600"/>
            <a:ext cx="4495800" cy="2308324"/>
          </a:xfrm>
          <a:prstGeom prst="rect">
            <a:avLst/>
          </a:prstGeom>
          <a:noFill/>
        </p:spPr>
        <p:txBody>
          <a:bodyPr wrap="square" rtlCol="0">
            <a:spAutoFit/>
          </a:bodyPr>
          <a:lstStyle/>
          <a:p>
            <a:r>
              <a:rPr lang="en-US" dirty="0" smtClean="0"/>
              <a:t>This testing scheme is essentially the inverse of the Direct Reaction scheme. By binding antigens to all reaction sites on the micro beads, the micro beads are then unable to bind to the test area. In this assay, when no micro beads are caught in the testing area, the test is positive. </a:t>
            </a:r>
            <a:endParaRPr lang="en-US" dirty="0"/>
          </a:p>
        </p:txBody>
      </p:sp>
    </p:spTree>
    <p:extLst>
      <p:ext uri="{BB962C8B-B14F-4D97-AF65-F5344CB8AC3E}">
        <p14:creationId xmlns:p14="http://schemas.microsoft.com/office/powerpoint/2010/main" xmlns="" val="2588046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Boulders in a stream Test</a:t>
            </a:r>
            <a:endParaRPr lang="en-US" dirty="0"/>
          </a:p>
        </p:txBody>
      </p:sp>
      <p:pic>
        <p:nvPicPr>
          <p:cNvPr id="4" name="Picture 4" descr="C:\Users\wb43827n.PACE.001\Desktop\Bolders.jpg"/>
          <p:cNvPicPr>
            <a:picLocks noGrp="1" noChangeAspect="1" noChangeArrowheads="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bwMode="auto">
          <a:xfrm>
            <a:off x="5105400" y="1685547"/>
            <a:ext cx="3401090" cy="342582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762000" y="1828800"/>
            <a:ext cx="4114800" cy="3139321"/>
          </a:xfrm>
          <a:prstGeom prst="rect">
            <a:avLst/>
          </a:prstGeom>
          <a:noFill/>
        </p:spPr>
        <p:txBody>
          <a:bodyPr wrap="square" rtlCol="0">
            <a:spAutoFit/>
          </a:bodyPr>
          <a:lstStyle/>
          <a:p>
            <a:r>
              <a:rPr lang="en-US" dirty="0" smtClean="0"/>
              <a:t>This assay format utilizes un-dyed micro-beads as a capture method and </a:t>
            </a:r>
            <a:r>
              <a:rPr lang="en-US" dirty="0"/>
              <a:t>makes migration of the mobile phase antibodies very </a:t>
            </a:r>
            <a:r>
              <a:rPr lang="en-US" dirty="0" smtClean="0"/>
              <a:t>efficient and </a:t>
            </a:r>
            <a:r>
              <a:rPr lang="en-US" dirty="0"/>
              <a:t>reliable. The capture antibodies, rather than being </a:t>
            </a:r>
            <a:r>
              <a:rPr lang="en-US" dirty="0" smtClean="0"/>
              <a:t>physically bound </a:t>
            </a:r>
            <a:r>
              <a:rPr lang="en-US" dirty="0"/>
              <a:t>by the membrane, are attached to large </a:t>
            </a:r>
            <a:r>
              <a:rPr lang="en-US" dirty="0" smtClean="0"/>
              <a:t>microspheres, which </a:t>
            </a:r>
            <a:r>
              <a:rPr lang="en-US" dirty="0"/>
              <a:t>will be held in place physically, rather than chemically, </a:t>
            </a:r>
            <a:r>
              <a:rPr lang="en-US" dirty="0" smtClean="0"/>
              <a:t>while the </a:t>
            </a:r>
            <a:r>
              <a:rPr lang="en-US" dirty="0"/>
              <a:t>sample passes by, much like boulders in a stream.</a:t>
            </a:r>
          </a:p>
        </p:txBody>
      </p:sp>
    </p:spTree>
    <p:extLst>
      <p:ext uri="{BB962C8B-B14F-4D97-AF65-F5344CB8AC3E}">
        <p14:creationId xmlns:p14="http://schemas.microsoft.com/office/powerpoint/2010/main" xmlns="" val="9907254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Advances</a:t>
            </a:r>
            <a:endParaRPr lang="en-US" dirty="0"/>
          </a:p>
        </p:txBody>
      </p:sp>
      <p:sp>
        <p:nvSpPr>
          <p:cNvPr id="3" name="Content Placeholder 2"/>
          <p:cNvSpPr>
            <a:spLocks noGrp="1"/>
          </p:cNvSpPr>
          <p:nvPr>
            <p:ph sz="quarter" idx="1"/>
          </p:nvPr>
        </p:nvSpPr>
        <p:spPr/>
        <p:txBody>
          <a:bodyPr/>
          <a:lstStyle/>
          <a:p>
            <a:r>
              <a:rPr lang="en-US" dirty="0" smtClean="0"/>
              <a:t>2009 - George </a:t>
            </a:r>
            <a:r>
              <a:rPr lang="en-US" dirty="0" err="1" smtClean="0"/>
              <a:t>Whitesides</a:t>
            </a:r>
            <a:r>
              <a:rPr lang="en-US" dirty="0" smtClean="0"/>
              <a:t> introduced a new configuration for Lateral Flow Tests.</a:t>
            </a:r>
          </a:p>
          <a:p>
            <a:pPr lvl="1"/>
            <a:r>
              <a:rPr lang="en-US" dirty="0" smtClean="0"/>
              <a:t>Cost Effective</a:t>
            </a:r>
          </a:p>
          <a:p>
            <a:pPr lvl="1"/>
            <a:r>
              <a:rPr lang="en-US" dirty="0" smtClean="0"/>
              <a:t>Simple to produce</a:t>
            </a:r>
          </a:p>
          <a:p>
            <a:pPr lvl="1"/>
            <a:r>
              <a:rPr lang="en-US" dirty="0" smtClean="0"/>
              <a:t>Idiot Proof</a:t>
            </a: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32379" y="2120281"/>
            <a:ext cx="2482541" cy="21349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 y="4114800"/>
            <a:ext cx="2600325" cy="2600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71982" y="4114800"/>
            <a:ext cx="3048000"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74429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does this mean?</a:t>
            </a:r>
            <a:endParaRPr lang="en-US" dirty="0"/>
          </a:p>
        </p:txBody>
      </p:sp>
      <p:sp>
        <p:nvSpPr>
          <p:cNvPr id="3" name="Content Placeholder 2"/>
          <p:cNvSpPr>
            <a:spLocks noGrp="1"/>
          </p:cNvSpPr>
          <p:nvPr>
            <p:ph sz="quarter" idx="1"/>
          </p:nvPr>
        </p:nvSpPr>
        <p:spPr/>
        <p:txBody>
          <a:bodyPr/>
          <a:lstStyle/>
          <a:p>
            <a:r>
              <a:rPr lang="en-US" dirty="0" smtClean="0"/>
              <a:t>Tests can be created for any antigen with binding sites.</a:t>
            </a:r>
          </a:p>
          <a:p>
            <a:endParaRPr lang="en-US"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67000" y="4191000"/>
            <a:ext cx="2400300" cy="23922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000" y="2667000"/>
            <a:ext cx="2438400"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14900" y="2743200"/>
            <a:ext cx="2915617"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13354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Test?</a:t>
            </a:r>
            <a:endParaRPr lang="en-US" dirty="0"/>
          </a:p>
        </p:txBody>
      </p:sp>
      <p:sp>
        <p:nvSpPr>
          <p:cNvPr id="3" name="Content Placeholder 2"/>
          <p:cNvSpPr>
            <a:spLocks noGrp="1"/>
          </p:cNvSpPr>
          <p:nvPr>
            <p:ph sz="quarter" idx="1"/>
          </p:nvPr>
        </p:nvSpPr>
        <p:spPr/>
        <p:txBody>
          <a:bodyPr/>
          <a:lstStyle/>
          <a:p>
            <a:r>
              <a:rPr lang="en-US" dirty="0" smtClean="0"/>
              <a:t>Reducing Misdiagnoses</a:t>
            </a:r>
          </a:p>
          <a:p>
            <a:pPr lvl="1"/>
            <a:r>
              <a:rPr lang="en-US" dirty="0" smtClean="0"/>
              <a:t>Reduced cost on healthcare costs</a:t>
            </a:r>
          </a:p>
          <a:p>
            <a:pPr lvl="1"/>
            <a:r>
              <a:rPr lang="en-US" dirty="0" smtClean="0"/>
              <a:t>Know with certainty which you have, cold or flu</a:t>
            </a:r>
          </a:p>
          <a:p>
            <a:r>
              <a:rPr lang="en-US" dirty="0" smtClean="0"/>
              <a:t>Early diagnosis saves lives and shortens illness</a:t>
            </a:r>
          </a:p>
          <a:p>
            <a:pPr lvl="1"/>
            <a:r>
              <a:rPr lang="en-US" dirty="0" smtClean="0"/>
              <a:t>Prevent people from developing terminal complications</a:t>
            </a:r>
          </a:p>
          <a:p>
            <a:pPr lvl="1"/>
            <a:r>
              <a:rPr lang="en-US" dirty="0" smtClean="0"/>
              <a:t>Reduce effects of illness</a:t>
            </a:r>
          </a:p>
          <a:p>
            <a:pPr lvl="1"/>
            <a:r>
              <a:rPr lang="en-US" dirty="0" smtClean="0"/>
              <a:t>Diagnostics in institutions could prevent an epidemic</a:t>
            </a:r>
          </a:p>
          <a:p>
            <a:endParaRPr lang="en-US" dirty="0" smtClean="0"/>
          </a:p>
        </p:txBody>
      </p:sp>
    </p:spTree>
    <p:extLst>
      <p:ext uri="{BB962C8B-B14F-4D97-AF65-F5344CB8AC3E}">
        <p14:creationId xmlns:p14="http://schemas.microsoft.com/office/powerpoint/2010/main" xmlns="" val="36661331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Custom 1">
      <a:dk1>
        <a:sysClr val="windowText" lastClr="000000"/>
      </a:dk1>
      <a:lt1>
        <a:sysClr val="window" lastClr="FFFFFF"/>
      </a:lt1>
      <a:dk2>
        <a:srgbClr val="575F6D"/>
      </a:dk2>
      <a:lt2>
        <a:srgbClr val="FFF39D"/>
      </a:lt2>
      <a:accent1>
        <a:srgbClr val="B32C16"/>
      </a:accent1>
      <a:accent2>
        <a:srgbClr val="7598D9"/>
      </a:accent2>
      <a:accent3>
        <a:srgbClr val="B32C16"/>
      </a:accent3>
      <a:accent4>
        <a:srgbClr val="F5CD2D"/>
      </a:accent4>
      <a:accent5>
        <a:srgbClr val="AEBAD5"/>
      </a:accent5>
      <a:accent6>
        <a:srgbClr val="777C84"/>
      </a:accent6>
      <a:hlink>
        <a:srgbClr val="B32C16"/>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349</TotalTime>
  <Words>1160</Words>
  <Application>Microsoft Office PowerPoint</Application>
  <PresentationFormat>On-screen Show (4:3)</PresentationFormat>
  <Paragraphs>302</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Oriel</vt:lpstr>
      <vt:lpstr>CAF-assay</vt:lpstr>
      <vt:lpstr>Lateral Flow Tests - History</vt:lpstr>
      <vt:lpstr>Lateral Flow Tests - Tech</vt:lpstr>
      <vt:lpstr>Direct Reaction Scheme</vt:lpstr>
      <vt:lpstr>Competitive Reaction Scheme</vt:lpstr>
      <vt:lpstr>Boulders in a stream Test</vt:lpstr>
      <vt:lpstr>Recent Advances</vt:lpstr>
      <vt:lpstr>So what does this mean?</vt:lpstr>
      <vt:lpstr>Why Test?</vt:lpstr>
      <vt:lpstr>Business Model &amp; Objectives</vt:lpstr>
      <vt:lpstr>3 year Objectives</vt:lpstr>
      <vt:lpstr>Start-up Capital </vt:lpstr>
      <vt:lpstr>Company Legal Structure</vt:lpstr>
      <vt:lpstr>Market Overview</vt:lpstr>
      <vt:lpstr>The Flu</vt:lpstr>
      <vt:lpstr>Cold</vt:lpstr>
      <vt:lpstr>Potential Customers</vt:lpstr>
      <vt:lpstr>Two Tiered Marketing Plan </vt:lpstr>
      <vt:lpstr>Competition</vt:lpstr>
      <vt:lpstr>Operation Strategy</vt:lpstr>
      <vt:lpstr>Financial Management (P&amp;L)</vt:lpstr>
      <vt:lpstr>What’s Next</vt:lpstr>
      <vt:lpstr>Testing for other Antigens.</vt:lpstr>
      <vt:lpstr>Versatile Stacking Design</vt:lpstr>
      <vt:lpstr>Potential other markets.</vt:lpstr>
      <vt:lpstr>Other uses for this technology.</vt:lpstr>
      <vt:lpstr>Questions….?</vt:lpstr>
    </vt:vector>
  </TitlesOfParts>
  <Company>Pace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**TBD**</dc:title>
  <dc:creator>Windows User</dc:creator>
  <cp:lastModifiedBy>ajoseph2</cp:lastModifiedBy>
  <cp:revision>26</cp:revision>
  <dcterms:created xsi:type="dcterms:W3CDTF">2011-12-02T20:11:07Z</dcterms:created>
  <dcterms:modified xsi:type="dcterms:W3CDTF">2011-12-14T20:02:37Z</dcterms:modified>
</cp:coreProperties>
</file>